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Caveat"/>
      <p:regular r:id="rId28"/>
      <p:bold r:id="rId29"/>
    </p:embeddedFont>
    <p:embeddedFont>
      <p:font typeface="Lato"/>
      <p:regular r:id="rId30"/>
      <p:bold r:id="rId31"/>
      <p:italic r:id="rId32"/>
      <p:boldItalic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Caveat-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ve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06565e31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06565e31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e9e7b4b9b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e9e7b4b9b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0f73068b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0f73068b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0f73068b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0f73068b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06565e31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06565e31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6e9e7b4b9b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e9e7b4b9b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06565e31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06565e31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e9e7b4b9b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e9e7b4b9b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e9e7b4b9b_1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e9e7b4b9b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de175f4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de175f4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e9e7b4b9b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e9e7b4b9b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6e9e7b4b9b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e9e7b4b9b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6e9e7b4b9b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e9e7b4b9b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06565e31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06565e3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6e9e7b4b9b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e9e7b4b9b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6e9e7b4b9b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e9e7b4b9b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06565e31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f06565e31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D9D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hyperlink" Target="https://youtu.be/oAUcoadqR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71" name="Shape 71"/>
        <p:cNvGrpSpPr/>
        <p:nvPr/>
      </p:nvGrpSpPr>
      <p:grpSpPr>
        <a:xfrm>
          <a:off x="0" y="0"/>
          <a:ext cx="0" cy="0"/>
          <a:chOff x="0" y="0"/>
          <a:chExt cx="0" cy="0"/>
        </a:xfrm>
      </p:grpSpPr>
      <p:pic>
        <p:nvPicPr>
          <p:cNvPr id="72" name="Google Shape;72;p13"/>
          <p:cNvPicPr preferRelativeResize="0"/>
          <p:nvPr/>
        </p:nvPicPr>
        <p:blipFill>
          <a:blip r:embed="rId3">
            <a:alphaModFix/>
          </a:blip>
          <a:stretch>
            <a:fillRect/>
          </a:stretch>
        </p:blipFill>
        <p:spPr>
          <a:xfrm>
            <a:off x="1527876" y="-262600"/>
            <a:ext cx="5935849" cy="4442199"/>
          </a:xfrm>
          <a:prstGeom prst="rect">
            <a:avLst/>
          </a:prstGeom>
          <a:noFill/>
          <a:ln>
            <a:noFill/>
          </a:ln>
        </p:spPr>
      </p:pic>
      <p:sp>
        <p:nvSpPr>
          <p:cNvPr id="73" name="Google Shape;73;p13"/>
          <p:cNvSpPr txBox="1"/>
          <p:nvPr>
            <p:ph idx="4294967295" type="ctrTitle"/>
          </p:nvPr>
        </p:nvSpPr>
        <p:spPr>
          <a:xfrm>
            <a:off x="458950" y="1500050"/>
            <a:ext cx="2309400" cy="1542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4800">
                <a:latin typeface="Oswald"/>
                <a:ea typeface="Oswald"/>
                <a:cs typeface="Oswald"/>
                <a:sym typeface="Oswald"/>
              </a:rPr>
              <a:t>DESIGN</a:t>
            </a:r>
            <a:endParaRPr b="0" sz="4800">
              <a:latin typeface="Oswald"/>
              <a:ea typeface="Oswald"/>
              <a:cs typeface="Oswald"/>
              <a:sym typeface="Oswald"/>
            </a:endParaRPr>
          </a:p>
        </p:txBody>
      </p:sp>
      <p:sp>
        <p:nvSpPr>
          <p:cNvPr id="74" name="Google Shape;74;p13"/>
          <p:cNvSpPr txBox="1"/>
          <p:nvPr>
            <p:ph idx="4294967295" type="subTitle"/>
          </p:nvPr>
        </p:nvSpPr>
        <p:spPr>
          <a:xfrm>
            <a:off x="3053792" y="4284050"/>
            <a:ext cx="6331500" cy="124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by Dr Issy Masduki</a:t>
            </a:r>
            <a:endParaRPr/>
          </a:p>
          <a:p>
            <a:pPr indent="0" lvl="0" marL="0" rtl="0" algn="l">
              <a:lnSpc>
                <a:spcPct val="100000"/>
              </a:lnSpc>
              <a:spcBef>
                <a:spcPts val="0"/>
              </a:spcBef>
              <a:spcAft>
                <a:spcPts val="0"/>
              </a:spcAft>
              <a:buNone/>
            </a:pPr>
            <a:r>
              <a:rPr b="1" lang="en"/>
              <a:t>FSU Innovation Hub</a:t>
            </a:r>
            <a:endParaRPr b="1"/>
          </a:p>
        </p:txBody>
      </p:sp>
      <p:sp>
        <p:nvSpPr>
          <p:cNvPr id="75" name="Google Shape;75;p13"/>
          <p:cNvSpPr txBox="1"/>
          <p:nvPr>
            <p:ph idx="4294967295" type="ctrTitle"/>
          </p:nvPr>
        </p:nvSpPr>
        <p:spPr>
          <a:xfrm>
            <a:off x="6127175" y="1415675"/>
            <a:ext cx="2651100" cy="87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800">
                <a:latin typeface="Oswald"/>
                <a:ea typeface="Oswald"/>
                <a:cs typeface="Oswald"/>
                <a:sym typeface="Oswald"/>
              </a:rPr>
              <a:t>THINKING</a:t>
            </a:r>
            <a:endParaRPr b="0" sz="480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38" name="Shape 138"/>
        <p:cNvGrpSpPr/>
        <p:nvPr/>
      </p:nvGrpSpPr>
      <p:grpSpPr>
        <a:xfrm>
          <a:off x="0" y="0"/>
          <a:ext cx="0" cy="0"/>
          <a:chOff x="0" y="0"/>
          <a:chExt cx="0" cy="0"/>
        </a:xfrm>
      </p:grpSpPr>
      <p:pic>
        <p:nvPicPr>
          <p:cNvPr id="139" name="Google Shape;139;p22"/>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40" name="Google Shape;140;p22"/>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44"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46" name="Google Shape;146;p23"/>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Reframe the problem</a:t>
            </a:r>
            <a:endParaRPr b="1" sz="3000">
              <a:solidFill>
                <a:srgbClr val="CC4125"/>
              </a:solidFill>
              <a:latin typeface="Raleway"/>
              <a:ea typeface="Raleway"/>
              <a:cs typeface="Raleway"/>
              <a:sym typeface="Raleway"/>
            </a:endParaRPr>
          </a:p>
        </p:txBody>
      </p:sp>
      <p:sp>
        <p:nvSpPr>
          <p:cNvPr id="147" name="Google Shape;147;p23"/>
          <p:cNvSpPr txBox="1"/>
          <p:nvPr>
            <p:ph idx="4294967295" type="body"/>
          </p:nvPr>
        </p:nvSpPr>
        <p:spPr>
          <a:xfrm>
            <a:off x="801625" y="1611075"/>
            <a:ext cx="6339600" cy="284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Raleway"/>
                <a:ea typeface="Raleway"/>
                <a:cs typeface="Raleway"/>
                <a:sym typeface="Raleway"/>
              </a:rPr>
              <a:t>How might we…. </a:t>
            </a:r>
            <a:r>
              <a:rPr b="1" lang="en">
                <a:latin typeface="Raleway"/>
                <a:ea typeface="Raleway"/>
                <a:cs typeface="Raleway"/>
                <a:sym typeface="Raleway"/>
              </a:rPr>
              <a:t> </a:t>
            </a:r>
            <a:r>
              <a:rPr lang="en">
                <a:latin typeface="Raleway"/>
                <a:ea typeface="Raleway"/>
                <a:cs typeface="Raleway"/>
                <a:sym typeface="Raleway"/>
              </a:rPr>
              <a:t>(3 min)</a:t>
            </a:r>
            <a:br>
              <a:rPr lang="en">
                <a:latin typeface="Raleway"/>
                <a:ea typeface="Raleway"/>
                <a:cs typeface="Raleway"/>
                <a:sym typeface="Raleway"/>
              </a:rPr>
            </a:br>
            <a:br>
              <a:rPr lang="en">
                <a:latin typeface="Raleway"/>
                <a:ea typeface="Raleway"/>
                <a:cs typeface="Raleway"/>
                <a:sym typeface="Raleway"/>
              </a:rPr>
            </a:br>
            <a:r>
              <a:rPr lang="en" sz="1200">
                <a:latin typeface="Raleway"/>
                <a:ea typeface="Raleway"/>
                <a:cs typeface="Raleway"/>
                <a:sym typeface="Raleway"/>
              </a:rPr>
              <a:t>How might we help </a:t>
            </a:r>
            <a:r>
              <a:rPr lang="en" sz="1200">
                <a:latin typeface="Raleway"/>
                <a:ea typeface="Raleway"/>
                <a:cs typeface="Raleway"/>
                <a:sym typeface="Raleway"/>
              </a:rPr>
              <a:t> _____________________ (target group you want to design for) </a:t>
            </a:r>
            <a:br>
              <a:rPr lang="en" sz="1200">
                <a:latin typeface="Raleway"/>
                <a:ea typeface="Raleway"/>
                <a:cs typeface="Raleway"/>
                <a:sym typeface="Raleway"/>
              </a:rPr>
            </a:br>
            <a:br>
              <a:rPr lang="en" sz="1200">
                <a:latin typeface="Raleway"/>
                <a:ea typeface="Raleway"/>
                <a:cs typeface="Raleway"/>
                <a:sym typeface="Raleway"/>
              </a:rPr>
            </a:br>
            <a:r>
              <a:rPr lang="en" sz="1200">
                <a:latin typeface="Raleway"/>
                <a:ea typeface="Raleway"/>
                <a:cs typeface="Raleway"/>
                <a:sym typeface="Raleway"/>
              </a:rPr>
              <a:t>____________________________ (do/feel/achieve) so that they can</a:t>
            </a:r>
            <a:br>
              <a:rPr lang="en" sz="1200">
                <a:latin typeface="Raleway"/>
                <a:ea typeface="Raleway"/>
                <a:cs typeface="Raleway"/>
                <a:sym typeface="Raleway"/>
              </a:rPr>
            </a:br>
            <a:br>
              <a:rPr lang="en" sz="1200">
                <a:latin typeface="Raleway"/>
                <a:ea typeface="Raleway"/>
                <a:cs typeface="Raleway"/>
                <a:sym typeface="Raleway"/>
              </a:rPr>
            </a:br>
            <a:r>
              <a:rPr lang="en" sz="1200">
                <a:latin typeface="Raleway"/>
                <a:ea typeface="Raleway"/>
                <a:cs typeface="Raleway"/>
                <a:sym typeface="Raleway"/>
              </a:rPr>
              <a:t>_____________________________ (goal).</a:t>
            </a:r>
            <a:endParaRPr sz="1200">
              <a:latin typeface="Raleway"/>
              <a:ea typeface="Raleway"/>
              <a:cs typeface="Raleway"/>
              <a:sym typeface="Raleway"/>
            </a:endParaRPr>
          </a:p>
          <a:p>
            <a:pPr indent="0" lvl="0" marL="0" rtl="0" algn="l">
              <a:lnSpc>
                <a:spcPct val="100000"/>
              </a:lnSpc>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457200" rtl="0" algn="l">
              <a:spcBef>
                <a:spcPts val="1600"/>
              </a:spcBef>
              <a:spcAft>
                <a:spcPts val="1000"/>
              </a:spcAft>
              <a:buNone/>
            </a:pPr>
            <a:r>
              <a:t/>
            </a:r>
            <a:endParaRPr sz="1200">
              <a:solidFill>
                <a:schemeClr val="dk2"/>
              </a:solidFill>
              <a:latin typeface="Raleway"/>
              <a:ea typeface="Raleway"/>
              <a:cs typeface="Raleway"/>
              <a:sym typeface="Raleway"/>
            </a:endParaRPr>
          </a:p>
        </p:txBody>
      </p:sp>
      <p:pic>
        <p:nvPicPr>
          <p:cNvPr descr="A close up of a logo&#10;&#10;Description automatically generated" id="148" name="Google Shape;148;p23"/>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52" name="Shape 152"/>
        <p:cNvGrpSpPr/>
        <p:nvPr/>
      </p:nvGrpSpPr>
      <p:grpSpPr>
        <a:xfrm>
          <a:off x="0" y="0"/>
          <a:ext cx="0" cy="0"/>
          <a:chOff x="0" y="0"/>
          <a:chExt cx="0" cy="0"/>
        </a:xfrm>
      </p:grpSpPr>
      <p:pic>
        <p:nvPicPr>
          <p:cNvPr id="153" name="Google Shape;153;p24"/>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54" name="Google Shape;154;p24"/>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Reframe the problem</a:t>
            </a:r>
            <a:endParaRPr b="1" sz="3000">
              <a:solidFill>
                <a:srgbClr val="CC4125"/>
              </a:solidFill>
              <a:latin typeface="Raleway"/>
              <a:ea typeface="Raleway"/>
              <a:cs typeface="Raleway"/>
              <a:sym typeface="Raleway"/>
            </a:endParaRPr>
          </a:p>
        </p:txBody>
      </p:sp>
      <p:sp>
        <p:nvSpPr>
          <p:cNvPr id="155" name="Google Shape;155;p24"/>
          <p:cNvSpPr txBox="1"/>
          <p:nvPr>
            <p:ph idx="4294967295" type="body"/>
          </p:nvPr>
        </p:nvSpPr>
        <p:spPr>
          <a:xfrm>
            <a:off x="801625" y="1632850"/>
            <a:ext cx="6339600" cy="2819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Raleway"/>
                <a:ea typeface="Raleway"/>
                <a:cs typeface="Raleway"/>
                <a:sym typeface="Raleway"/>
              </a:rPr>
              <a:t>How might we….  </a:t>
            </a:r>
            <a:br>
              <a:rPr lang="en">
                <a:latin typeface="Raleway"/>
                <a:ea typeface="Raleway"/>
                <a:cs typeface="Raleway"/>
                <a:sym typeface="Raleway"/>
              </a:rPr>
            </a:br>
            <a:r>
              <a:rPr lang="en" sz="1200">
                <a:latin typeface="Raleway"/>
                <a:ea typeface="Raleway"/>
                <a:cs typeface="Raleway"/>
                <a:sym typeface="Raleway"/>
              </a:rPr>
              <a:t>How might we help international students who often faced </a:t>
            </a:r>
            <a:r>
              <a:rPr lang="en" sz="1200">
                <a:latin typeface="Raleway"/>
                <a:ea typeface="Raleway"/>
                <a:cs typeface="Raleway"/>
                <a:sym typeface="Raleway"/>
              </a:rPr>
              <a:t>language</a:t>
            </a:r>
            <a:r>
              <a:rPr lang="en" sz="1200">
                <a:latin typeface="Raleway"/>
                <a:ea typeface="Raleway"/>
                <a:cs typeface="Raleway"/>
                <a:sym typeface="Raleway"/>
              </a:rPr>
              <a:t> and cultural barriers connect better with their peers so that they may become immersed in the American culture.</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457200" rtl="0" algn="l">
              <a:spcBef>
                <a:spcPts val="1600"/>
              </a:spcBef>
              <a:spcAft>
                <a:spcPts val="1000"/>
              </a:spcAft>
              <a:buNone/>
            </a:pPr>
            <a:r>
              <a:t/>
            </a:r>
            <a:endParaRPr sz="1200">
              <a:solidFill>
                <a:schemeClr val="dk2"/>
              </a:solidFill>
              <a:latin typeface="Raleway"/>
              <a:ea typeface="Raleway"/>
              <a:cs typeface="Raleway"/>
              <a:sym typeface="Raleway"/>
            </a:endParaRPr>
          </a:p>
        </p:txBody>
      </p:sp>
      <p:pic>
        <p:nvPicPr>
          <p:cNvPr descr="A close up of a logo&#10;&#10;Description automatically generated" id="156" name="Google Shape;156;p24"/>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60" name="Shape 160"/>
        <p:cNvGrpSpPr/>
        <p:nvPr/>
      </p:nvGrpSpPr>
      <p:grpSpPr>
        <a:xfrm>
          <a:off x="0" y="0"/>
          <a:ext cx="0" cy="0"/>
          <a:chOff x="0" y="0"/>
          <a:chExt cx="0" cy="0"/>
        </a:xfrm>
      </p:grpSpPr>
      <p:pic>
        <p:nvPicPr>
          <p:cNvPr id="161" name="Google Shape;161;p25"/>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62" name="Google Shape;162;p25"/>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Reframe the problem</a:t>
            </a:r>
            <a:endParaRPr b="1" sz="3000">
              <a:solidFill>
                <a:srgbClr val="CC4125"/>
              </a:solidFill>
              <a:latin typeface="Raleway"/>
              <a:ea typeface="Raleway"/>
              <a:cs typeface="Raleway"/>
              <a:sym typeface="Raleway"/>
            </a:endParaRPr>
          </a:p>
        </p:txBody>
      </p:sp>
      <p:sp>
        <p:nvSpPr>
          <p:cNvPr id="163" name="Google Shape;163;p25"/>
          <p:cNvSpPr txBox="1"/>
          <p:nvPr>
            <p:ph idx="4294967295" type="body"/>
          </p:nvPr>
        </p:nvSpPr>
        <p:spPr>
          <a:xfrm>
            <a:off x="801625" y="1632850"/>
            <a:ext cx="6339600" cy="2819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Raleway"/>
                <a:ea typeface="Raleway"/>
                <a:cs typeface="Raleway"/>
                <a:sym typeface="Raleway"/>
              </a:rPr>
              <a:t>How might we…. </a:t>
            </a:r>
            <a:endParaRPr>
              <a:latin typeface="Raleway"/>
              <a:ea typeface="Raleway"/>
              <a:cs typeface="Raleway"/>
              <a:sym typeface="Raleway"/>
            </a:endParaRPr>
          </a:p>
          <a:p>
            <a:pPr indent="0" lvl="0" marL="0" rtl="0" algn="l">
              <a:lnSpc>
                <a:spcPct val="150000"/>
              </a:lnSpc>
              <a:spcBef>
                <a:spcPts val="0"/>
              </a:spcBef>
              <a:spcAft>
                <a:spcPts val="0"/>
              </a:spcAft>
              <a:buNone/>
            </a:pPr>
            <a:r>
              <a:rPr lang="en" sz="1200">
                <a:latin typeface="Raleway"/>
                <a:ea typeface="Raleway"/>
                <a:cs typeface="Raleway"/>
                <a:sym typeface="Raleway"/>
              </a:rPr>
              <a:t>How might we help students who don’t enjoy wild parties find meaningful activities and connections on campus so that they can feel like an important part of the FSU community.</a:t>
            </a:r>
            <a:endParaRPr sz="1200">
              <a:latin typeface="Raleway"/>
              <a:ea typeface="Raleway"/>
              <a:cs typeface="Raleway"/>
              <a:sym typeface="Raleway"/>
            </a:endParaRPr>
          </a:p>
          <a:p>
            <a:pPr indent="0" lvl="0" marL="457200" rtl="0" algn="l">
              <a:spcBef>
                <a:spcPts val="0"/>
              </a:spcBef>
              <a:spcAft>
                <a:spcPts val="1000"/>
              </a:spcAft>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67" name="Shape 167"/>
        <p:cNvGrpSpPr/>
        <p:nvPr/>
      </p:nvGrpSpPr>
      <p:grpSpPr>
        <a:xfrm>
          <a:off x="0" y="0"/>
          <a:ext cx="0" cy="0"/>
          <a:chOff x="0" y="0"/>
          <a:chExt cx="0" cy="0"/>
        </a:xfrm>
      </p:grpSpPr>
      <p:pic>
        <p:nvPicPr>
          <p:cNvPr id="168" name="Google Shape;168;p26"/>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69" name="Google Shape;169;p26"/>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73"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75" name="Google Shape;175;p27"/>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Ideate: generate alternatives</a:t>
            </a:r>
            <a:endParaRPr b="1" sz="3000">
              <a:solidFill>
                <a:srgbClr val="CC4125"/>
              </a:solidFill>
              <a:latin typeface="Raleway"/>
              <a:ea typeface="Raleway"/>
              <a:cs typeface="Raleway"/>
              <a:sym typeface="Raleway"/>
            </a:endParaRPr>
          </a:p>
        </p:txBody>
      </p:sp>
      <p:sp>
        <p:nvSpPr>
          <p:cNvPr id="176" name="Google Shape;176;p27"/>
          <p:cNvSpPr txBox="1"/>
          <p:nvPr>
            <p:ph idx="4294967295" type="body"/>
          </p:nvPr>
        </p:nvSpPr>
        <p:spPr>
          <a:xfrm>
            <a:off x="801625" y="1501725"/>
            <a:ext cx="7918500" cy="332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a:latin typeface="Raleway"/>
                <a:ea typeface="Raleway"/>
                <a:cs typeface="Raleway"/>
                <a:sym typeface="Raleway"/>
              </a:rPr>
              <a:t>Each person writes down 3 - 4 ideas on sticky notes (1 idea per note) </a:t>
            </a:r>
            <a:r>
              <a:rPr lang="en" sz="1400">
                <a:latin typeface="Raleway"/>
                <a:ea typeface="Raleway"/>
                <a:cs typeface="Raleway"/>
                <a:sym typeface="Raleway"/>
              </a:rPr>
              <a:t>(3 min)</a:t>
            </a:r>
            <a:endParaRPr sz="1400">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a:p>
            <a:pPr indent="0" lvl="0" marL="0" rtl="0" algn="l">
              <a:lnSpc>
                <a:spcPct val="100000"/>
              </a:lnSpc>
              <a:spcBef>
                <a:spcPts val="0"/>
              </a:spcBef>
              <a:spcAft>
                <a:spcPts val="0"/>
              </a:spcAft>
              <a:buNone/>
            </a:pPr>
            <a:br>
              <a:rPr b="1" lang="en">
                <a:latin typeface="Raleway"/>
                <a:ea typeface="Raleway"/>
                <a:cs typeface="Raleway"/>
                <a:sym typeface="Raleway"/>
              </a:rPr>
            </a:br>
            <a:r>
              <a:rPr b="1" lang="en" sz="1400">
                <a:latin typeface="Raleway"/>
                <a:ea typeface="Raleway"/>
                <a:cs typeface="Raleway"/>
                <a:sym typeface="Raleway"/>
              </a:rPr>
              <a:t>Each person present their ideas to the team. The team discusses each idea and decide which idea they like best </a:t>
            </a:r>
            <a:r>
              <a:rPr lang="en" sz="1400">
                <a:latin typeface="Raleway"/>
                <a:ea typeface="Raleway"/>
                <a:cs typeface="Raleway"/>
                <a:sym typeface="Raleway"/>
              </a:rPr>
              <a:t>(4 min)</a:t>
            </a: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lang="en">
                <a:latin typeface="Raleway"/>
                <a:ea typeface="Raleway"/>
                <a:cs typeface="Raleway"/>
                <a:sym typeface="Raleway"/>
              </a:rPr>
            </a:br>
            <a:br>
              <a:rPr b="1" lang="en">
                <a:latin typeface="Raleway"/>
                <a:ea typeface="Raleway"/>
                <a:cs typeface="Raleway"/>
                <a:sym typeface="Raleway"/>
              </a:rPr>
            </a:b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p:txBody>
      </p:sp>
      <p:sp>
        <p:nvSpPr>
          <p:cNvPr id="177" name="Google Shape;177;p27"/>
          <p:cNvSpPr/>
          <p:nvPr/>
        </p:nvSpPr>
        <p:spPr>
          <a:xfrm>
            <a:off x="916125" y="1970250"/>
            <a:ext cx="1202700" cy="1203000"/>
          </a:xfrm>
          <a:prstGeom prst="rect">
            <a:avLst/>
          </a:prstGeom>
          <a:solidFill>
            <a:srgbClr val="00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Idea 1</a:t>
            </a:r>
            <a:endParaRPr>
              <a:latin typeface="Caveat"/>
              <a:ea typeface="Caveat"/>
              <a:cs typeface="Caveat"/>
              <a:sym typeface="Caveat"/>
            </a:endParaRPr>
          </a:p>
        </p:txBody>
      </p:sp>
      <p:pic>
        <p:nvPicPr>
          <p:cNvPr descr="A close up of a logo&#10;&#10;Description automatically generated" id="178" name="Google Shape;178;p27"/>
          <p:cNvPicPr preferRelativeResize="0"/>
          <p:nvPr/>
        </p:nvPicPr>
        <p:blipFill>
          <a:blip r:embed="rId4">
            <a:alphaModFix/>
          </a:blip>
          <a:stretch>
            <a:fillRect/>
          </a:stretch>
        </p:blipFill>
        <p:spPr>
          <a:xfrm>
            <a:off x="8197250" y="4284050"/>
            <a:ext cx="809625" cy="781050"/>
          </a:xfrm>
          <a:prstGeom prst="rect">
            <a:avLst/>
          </a:prstGeom>
          <a:noFill/>
          <a:ln>
            <a:noFill/>
          </a:ln>
        </p:spPr>
      </p:pic>
      <p:sp>
        <p:nvSpPr>
          <p:cNvPr id="179" name="Google Shape;179;p27"/>
          <p:cNvSpPr/>
          <p:nvPr/>
        </p:nvSpPr>
        <p:spPr>
          <a:xfrm>
            <a:off x="2211525" y="1970250"/>
            <a:ext cx="1202700" cy="1203000"/>
          </a:xfrm>
          <a:prstGeom prst="rect">
            <a:avLst/>
          </a:prstGeom>
          <a:solidFill>
            <a:srgbClr val="FFE59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Idea 2</a:t>
            </a:r>
            <a:endParaRPr/>
          </a:p>
        </p:txBody>
      </p:sp>
      <p:sp>
        <p:nvSpPr>
          <p:cNvPr id="180" name="Google Shape;180;p27"/>
          <p:cNvSpPr/>
          <p:nvPr/>
        </p:nvSpPr>
        <p:spPr>
          <a:xfrm>
            <a:off x="3506925" y="1970250"/>
            <a:ext cx="1202700" cy="1203000"/>
          </a:xfrm>
          <a:prstGeom prst="rect">
            <a:avLst/>
          </a:prstGeom>
          <a:solidFill>
            <a:srgbClr val="EA999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Idea 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84" name="Shape 184"/>
        <p:cNvGrpSpPr/>
        <p:nvPr/>
      </p:nvGrpSpPr>
      <p:grpSpPr>
        <a:xfrm>
          <a:off x="0" y="0"/>
          <a:ext cx="0" cy="0"/>
          <a:chOff x="0" y="0"/>
          <a:chExt cx="0" cy="0"/>
        </a:xfrm>
      </p:grpSpPr>
      <p:pic>
        <p:nvPicPr>
          <p:cNvPr id="185" name="Google Shape;185;p28"/>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86" name="Google Shape;186;p28"/>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90" name="Shape 190"/>
        <p:cNvGrpSpPr/>
        <p:nvPr/>
      </p:nvGrpSpPr>
      <p:grpSpPr>
        <a:xfrm>
          <a:off x="0" y="0"/>
          <a:ext cx="0" cy="0"/>
          <a:chOff x="0" y="0"/>
          <a:chExt cx="0" cy="0"/>
        </a:xfrm>
      </p:grpSpPr>
      <p:pic>
        <p:nvPicPr>
          <p:cNvPr id="191" name="Google Shape;191;p29"/>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92" name="Google Shape;192;p29"/>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Build and test</a:t>
            </a:r>
            <a:endParaRPr b="1" sz="3000">
              <a:solidFill>
                <a:srgbClr val="CC4125"/>
              </a:solidFill>
              <a:latin typeface="Raleway"/>
              <a:ea typeface="Raleway"/>
              <a:cs typeface="Raleway"/>
              <a:sym typeface="Raleway"/>
            </a:endParaRPr>
          </a:p>
        </p:txBody>
      </p:sp>
      <p:sp>
        <p:nvSpPr>
          <p:cNvPr id="193" name="Google Shape;193;p29"/>
          <p:cNvSpPr txBox="1"/>
          <p:nvPr>
            <p:ph idx="4294967295" type="body"/>
          </p:nvPr>
        </p:nvSpPr>
        <p:spPr>
          <a:xfrm>
            <a:off x="801625" y="1501725"/>
            <a:ext cx="7918500" cy="332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Raleway"/>
                <a:ea typeface="Raleway"/>
                <a:cs typeface="Raleway"/>
                <a:sym typeface="Raleway"/>
              </a:rPr>
              <a:t>Create a prototype of</a:t>
            </a:r>
            <a:r>
              <a:rPr b="1" lang="en">
                <a:latin typeface="Raleway"/>
                <a:ea typeface="Raleway"/>
                <a:cs typeface="Raleway"/>
                <a:sym typeface="Raleway"/>
              </a:rPr>
              <a:t> your solution </a:t>
            </a:r>
            <a:br>
              <a:rPr b="1" lang="en">
                <a:latin typeface="Raleway"/>
                <a:ea typeface="Raleway"/>
                <a:cs typeface="Raleway"/>
                <a:sym typeface="Raleway"/>
              </a:rPr>
            </a:br>
            <a:r>
              <a:rPr lang="en">
                <a:latin typeface="Raleway"/>
                <a:ea typeface="Raleway"/>
                <a:cs typeface="Raleway"/>
                <a:sym typeface="Raleway"/>
              </a:rPr>
              <a:t>(10 min)</a:t>
            </a:r>
            <a:endParaRPr>
              <a:latin typeface="Raleway"/>
              <a:ea typeface="Raleway"/>
              <a:cs typeface="Raleway"/>
              <a:sym typeface="Raleway"/>
            </a:endParaRPr>
          </a:p>
          <a:p>
            <a:pPr indent="0" lvl="0" marL="0" rtl="0" algn="l">
              <a:lnSpc>
                <a:spcPct val="100000"/>
              </a:lnSpc>
              <a:spcBef>
                <a:spcPts val="0"/>
              </a:spcBef>
              <a:spcAft>
                <a:spcPts val="0"/>
              </a:spcAft>
              <a:buNone/>
            </a:pPr>
            <a:br>
              <a:rPr lang="en">
                <a:latin typeface="Raleway"/>
                <a:ea typeface="Raleway"/>
                <a:cs typeface="Raleway"/>
                <a:sym typeface="Raleway"/>
              </a:rPr>
            </a:br>
            <a:r>
              <a:rPr lang="en" sz="1400">
                <a:latin typeface="Raleway"/>
                <a:ea typeface="Raleway"/>
                <a:cs typeface="Raleway"/>
                <a:sym typeface="Raleway"/>
              </a:rPr>
              <a:t>Some possibilities:</a:t>
            </a:r>
            <a:endParaRPr sz="1400">
              <a:latin typeface="Raleway"/>
              <a:ea typeface="Raleway"/>
              <a:cs typeface="Raleway"/>
              <a:sym typeface="Raleway"/>
            </a:endParaRPr>
          </a:p>
          <a:p>
            <a:pPr indent="0" lvl="0" marL="0" rtl="0" algn="l">
              <a:lnSpc>
                <a:spcPct val="100000"/>
              </a:lnSpc>
              <a:spcBef>
                <a:spcPts val="0"/>
              </a:spcBef>
              <a:spcAft>
                <a:spcPts val="0"/>
              </a:spcAft>
              <a:buNone/>
            </a:pPr>
            <a:r>
              <a:t/>
            </a:r>
            <a:endParaRPr b="1" sz="1400">
              <a:latin typeface="Raleway"/>
              <a:ea typeface="Raleway"/>
              <a:cs typeface="Raleway"/>
              <a:sym typeface="Raleway"/>
            </a:endParaRPr>
          </a:p>
          <a:p>
            <a:pPr indent="-317500" lvl="0" marL="457200" rtl="0" algn="l">
              <a:lnSpc>
                <a:spcPct val="100000"/>
              </a:lnSpc>
              <a:spcBef>
                <a:spcPts val="0"/>
              </a:spcBef>
              <a:spcAft>
                <a:spcPts val="0"/>
              </a:spcAft>
              <a:buSzPts val="1400"/>
              <a:buFont typeface="Raleway"/>
              <a:buAutoNum type="arabicPeriod"/>
            </a:pPr>
            <a:r>
              <a:rPr lang="en" sz="1400">
                <a:latin typeface="Raleway"/>
                <a:ea typeface="Raleway"/>
                <a:cs typeface="Raleway"/>
                <a:sym typeface="Raleway"/>
              </a:rPr>
              <a:t>Draw out your solution on large piece of paper</a:t>
            </a:r>
            <a:endParaRPr sz="1400">
              <a:latin typeface="Raleway"/>
              <a:ea typeface="Raleway"/>
              <a:cs typeface="Raleway"/>
              <a:sym typeface="Raleway"/>
            </a:endParaRPr>
          </a:p>
          <a:p>
            <a:pPr indent="-317500" lvl="0" marL="457200" rtl="0" algn="l">
              <a:lnSpc>
                <a:spcPct val="100000"/>
              </a:lnSpc>
              <a:spcBef>
                <a:spcPts val="0"/>
              </a:spcBef>
              <a:spcAft>
                <a:spcPts val="0"/>
              </a:spcAft>
              <a:buSzPts val="1400"/>
              <a:buFont typeface="Raleway"/>
              <a:buAutoNum type="arabicPeriod"/>
            </a:pPr>
            <a:r>
              <a:rPr lang="en" sz="1400">
                <a:latin typeface="Raleway"/>
                <a:ea typeface="Raleway"/>
                <a:cs typeface="Raleway"/>
                <a:sym typeface="Raleway"/>
              </a:rPr>
              <a:t>Create a flowchart of computer screens</a:t>
            </a:r>
            <a:endParaRPr sz="1400">
              <a:latin typeface="Raleway"/>
              <a:ea typeface="Raleway"/>
              <a:cs typeface="Raleway"/>
              <a:sym typeface="Raleway"/>
            </a:endParaRPr>
          </a:p>
          <a:p>
            <a:pPr indent="-317500" lvl="0" marL="457200" rtl="0" algn="l">
              <a:lnSpc>
                <a:spcPct val="100000"/>
              </a:lnSpc>
              <a:spcBef>
                <a:spcPts val="0"/>
              </a:spcBef>
              <a:spcAft>
                <a:spcPts val="0"/>
              </a:spcAft>
              <a:buSzPts val="1400"/>
              <a:buFont typeface="Raleway"/>
              <a:buAutoNum type="arabicPeriod"/>
            </a:pPr>
            <a:r>
              <a:rPr lang="en" sz="1400">
                <a:latin typeface="Raleway"/>
                <a:ea typeface="Raleway"/>
                <a:cs typeface="Raleway"/>
                <a:sym typeface="Raleway"/>
              </a:rPr>
              <a:t>Storyboard an end user experience of using your solution</a:t>
            </a:r>
            <a:endParaRPr sz="1400">
              <a:latin typeface="Raleway"/>
              <a:ea typeface="Raleway"/>
              <a:cs typeface="Raleway"/>
              <a:sym typeface="Raleway"/>
            </a:endParaRPr>
          </a:p>
          <a:p>
            <a:pPr indent="0" lvl="0" marL="0" rtl="0" algn="l">
              <a:lnSpc>
                <a:spcPct val="100000"/>
              </a:lnSpc>
              <a:spcBef>
                <a:spcPts val="0"/>
              </a:spcBef>
              <a:spcAft>
                <a:spcPts val="0"/>
              </a:spcAft>
              <a:buNone/>
            </a:pPr>
            <a:r>
              <a:t/>
            </a:r>
            <a:endParaRPr sz="1400">
              <a:latin typeface="Raleway"/>
              <a:ea typeface="Raleway"/>
              <a:cs typeface="Raleway"/>
              <a:sym typeface="Raleway"/>
            </a:endParaRPr>
          </a:p>
        </p:txBody>
      </p:sp>
      <p:pic>
        <p:nvPicPr>
          <p:cNvPr descr="A close up of a logo&#10;&#10;Description automatically generated" id="194" name="Google Shape;194;p29"/>
          <p:cNvPicPr preferRelativeResize="0"/>
          <p:nvPr/>
        </p:nvPicPr>
        <p:blipFill>
          <a:blip r:embed="rId4">
            <a:alphaModFix/>
          </a:blip>
          <a:stretch>
            <a:fillRect/>
          </a:stretch>
        </p:blipFill>
        <p:spPr>
          <a:xfrm>
            <a:off x="8197250" y="4284050"/>
            <a:ext cx="809625" cy="781050"/>
          </a:xfrm>
          <a:prstGeom prst="rect">
            <a:avLst/>
          </a:prstGeom>
          <a:noFill/>
          <a:ln>
            <a:noFill/>
          </a:ln>
        </p:spPr>
      </p:pic>
      <p:pic>
        <p:nvPicPr>
          <p:cNvPr id="195" name="Google Shape;195;p29"/>
          <p:cNvPicPr preferRelativeResize="0"/>
          <p:nvPr/>
        </p:nvPicPr>
        <p:blipFill rotWithShape="1">
          <a:blip r:embed="rId5">
            <a:alphaModFix/>
          </a:blip>
          <a:srcRect b="0" l="0" r="0" t="0"/>
          <a:stretch/>
        </p:blipFill>
        <p:spPr>
          <a:xfrm>
            <a:off x="5218250" y="941351"/>
            <a:ext cx="3133975" cy="1726200"/>
          </a:xfrm>
          <a:prstGeom prst="rect">
            <a:avLst/>
          </a:prstGeom>
          <a:noFill/>
          <a:ln>
            <a:noFill/>
          </a:ln>
        </p:spPr>
      </p:pic>
      <p:pic>
        <p:nvPicPr>
          <p:cNvPr id="196" name="Google Shape;196;p29"/>
          <p:cNvPicPr preferRelativeResize="0"/>
          <p:nvPr/>
        </p:nvPicPr>
        <p:blipFill rotWithShape="1">
          <a:blip r:embed="rId6">
            <a:alphaModFix/>
          </a:blip>
          <a:srcRect b="0" l="0" r="10225" t="7868"/>
          <a:stretch/>
        </p:blipFill>
        <p:spPr>
          <a:xfrm>
            <a:off x="6482800" y="2667550"/>
            <a:ext cx="1869425" cy="1278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00" name="Shape 200"/>
        <p:cNvGrpSpPr/>
        <p:nvPr/>
      </p:nvGrpSpPr>
      <p:grpSpPr>
        <a:xfrm>
          <a:off x="0" y="0"/>
          <a:ext cx="0" cy="0"/>
          <a:chOff x="0" y="0"/>
          <a:chExt cx="0" cy="0"/>
        </a:xfrm>
      </p:grpSpPr>
      <p:pic>
        <p:nvPicPr>
          <p:cNvPr id="201" name="Google Shape;201;p30"/>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202" name="Google Shape;202;p30"/>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Build and test</a:t>
            </a:r>
            <a:endParaRPr b="1" sz="3000">
              <a:solidFill>
                <a:srgbClr val="CC4125"/>
              </a:solidFill>
              <a:latin typeface="Raleway"/>
              <a:ea typeface="Raleway"/>
              <a:cs typeface="Raleway"/>
              <a:sym typeface="Raleway"/>
            </a:endParaRPr>
          </a:p>
        </p:txBody>
      </p:sp>
      <p:sp>
        <p:nvSpPr>
          <p:cNvPr id="203" name="Google Shape;203;p30"/>
          <p:cNvSpPr txBox="1"/>
          <p:nvPr>
            <p:ph idx="4294967295" type="body"/>
          </p:nvPr>
        </p:nvSpPr>
        <p:spPr>
          <a:xfrm>
            <a:off x="801625" y="1501725"/>
            <a:ext cx="7918500" cy="187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Raleway"/>
                <a:ea typeface="Raleway"/>
                <a:cs typeface="Raleway"/>
                <a:sym typeface="Raleway"/>
              </a:rPr>
              <a:t>Share solutions and get feedback </a:t>
            </a:r>
            <a:r>
              <a:rPr lang="en">
                <a:latin typeface="Raleway"/>
                <a:ea typeface="Raleway"/>
                <a:cs typeface="Raleway"/>
                <a:sym typeface="Raleway"/>
              </a:rPr>
              <a:t>(10 min)</a:t>
            </a:r>
            <a:br>
              <a:rPr lang="en">
                <a:latin typeface="Raleway"/>
                <a:ea typeface="Raleway"/>
                <a:cs typeface="Raleway"/>
                <a:sym typeface="Raleway"/>
              </a:rPr>
            </a:br>
            <a:endParaRPr sz="10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What worked?</a:t>
            </a:r>
            <a:endParaRPr sz="12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What could be improved?</a:t>
            </a:r>
            <a:endParaRPr sz="12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Questions from team member?</a:t>
            </a:r>
            <a:endParaRPr sz="12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Ideas from team member?</a:t>
            </a:r>
            <a:endParaRPr sz="1200">
              <a:latin typeface="Raleway"/>
              <a:ea typeface="Raleway"/>
              <a:cs typeface="Raleway"/>
              <a:sym typeface="Raleway"/>
            </a:endParaRPr>
          </a:p>
          <a:p>
            <a:pPr indent="0" lvl="0" marL="0" rtl="0" algn="l">
              <a:lnSpc>
                <a:spcPct val="100000"/>
              </a:lnSpc>
              <a:spcBef>
                <a:spcPts val="1600"/>
              </a:spcBef>
              <a:spcAft>
                <a:spcPts val="0"/>
              </a:spcAft>
              <a:buNone/>
            </a:pPr>
            <a:br>
              <a:rPr b="1" lang="en">
                <a:latin typeface="Raleway"/>
                <a:ea typeface="Raleway"/>
                <a:cs typeface="Raleway"/>
                <a:sym typeface="Raleway"/>
              </a:rPr>
            </a:br>
            <a:endParaRPr>
              <a:latin typeface="Raleway"/>
              <a:ea typeface="Raleway"/>
              <a:cs typeface="Raleway"/>
              <a:sym typeface="Raleway"/>
            </a:endParaRPr>
          </a:p>
          <a:p>
            <a:pPr indent="0" lvl="0" marL="0" rtl="0" algn="l">
              <a:lnSpc>
                <a:spcPct val="100000"/>
              </a:lnSpc>
              <a:spcBef>
                <a:spcPts val="0"/>
              </a:spcBef>
              <a:spcAft>
                <a:spcPts val="0"/>
              </a:spcAft>
              <a:buNone/>
            </a:pPr>
            <a:r>
              <a:t/>
            </a:r>
            <a:endParaRPr>
              <a:latin typeface="Raleway"/>
              <a:ea typeface="Raleway"/>
              <a:cs typeface="Raleway"/>
              <a:sym typeface="Raleway"/>
            </a:endParaRPr>
          </a:p>
        </p:txBody>
      </p:sp>
      <p:pic>
        <p:nvPicPr>
          <p:cNvPr descr="A close up of a logo&#10;&#10;Description automatically generated" id="204" name="Google Shape;204;p30"/>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79" name="Shape 79"/>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1" y="-177375"/>
            <a:ext cx="9144003" cy="5380141"/>
          </a:xfrm>
          <a:prstGeom prst="rect">
            <a:avLst/>
          </a:prstGeom>
          <a:noFill/>
          <a:ln>
            <a:noFill/>
          </a:ln>
        </p:spPr>
      </p:pic>
      <p:sp>
        <p:nvSpPr>
          <p:cNvPr id="81" name="Google Shape;81;p14">
            <a:hlinkClick r:id="rId4"/>
          </p:cNvPr>
          <p:cNvSpPr/>
          <p:nvPr/>
        </p:nvSpPr>
        <p:spPr>
          <a:xfrm rot="-4356567">
            <a:off x="3856833" y="1286723"/>
            <a:ext cx="722307" cy="2065751"/>
          </a:xfrm>
          <a:prstGeom prst="flowChartOffpageConnector">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txBox="1"/>
          <p:nvPr/>
        </p:nvSpPr>
        <p:spPr>
          <a:xfrm rot="1043218">
            <a:off x="3259508" y="1869119"/>
            <a:ext cx="1836199" cy="738678"/>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Caveat"/>
                <a:ea typeface="Caveat"/>
                <a:cs typeface="Caveat"/>
                <a:sym typeface="Caveat"/>
              </a:rPr>
              <a:t>Play video</a:t>
            </a:r>
            <a:endParaRPr sz="36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86" name="Shape 86"/>
        <p:cNvGrpSpPr/>
        <p:nvPr/>
      </p:nvGrpSpPr>
      <p:grpSpPr>
        <a:xfrm>
          <a:off x="0" y="0"/>
          <a:ext cx="0" cy="0"/>
          <a:chOff x="0" y="0"/>
          <a:chExt cx="0" cy="0"/>
        </a:xfrm>
      </p:grpSpPr>
      <p:sp>
        <p:nvSpPr>
          <p:cNvPr id="87" name="Google Shape;87;p15"/>
          <p:cNvSpPr txBox="1"/>
          <p:nvPr>
            <p:ph idx="4294967295" type="ctrTitle"/>
          </p:nvPr>
        </p:nvSpPr>
        <p:spPr>
          <a:xfrm>
            <a:off x="1622425" y="1534675"/>
            <a:ext cx="6331500" cy="15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4800">
                <a:latin typeface="Oswald"/>
                <a:ea typeface="Oswald"/>
                <a:cs typeface="Oswald"/>
                <a:sym typeface="Oswald"/>
              </a:rPr>
              <a:t>Ready for a </a:t>
            </a:r>
            <a:endParaRPr b="0" sz="4800">
              <a:latin typeface="Oswald"/>
              <a:ea typeface="Oswald"/>
              <a:cs typeface="Oswald"/>
              <a:sym typeface="Oswald"/>
            </a:endParaRPr>
          </a:p>
          <a:p>
            <a:pPr indent="0" lvl="0" marL="0" rtl="0" algn="ctr">
              <a:spcBef>
                <a:spcPts val="0"/>
              </a:spcBef>
              <a:spcAft>
                <a:spcPts val="0"/>
              </a:spcAft>
              <a:buNone/>
            </a:pPr>
            <a:r>
              <a:rPr b="0" lang="en" sz="4800">
                <a:latin typeface="Oswald"/>
                <a:ea typeface="Oswald"/>
                <a:cs typeface="Oswald"/>
                <a:sym typeface="Oswald"/>
              </a:rPr>
              <a:t>Design Challenge?</a:t>
            </a:r>
            <a:endParaRPr b="0" sz="480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1" name="Shape 91"/>
        <p:cNvGrpSpPr/>
        <p:nvPr/>
      </p:nvGrpSpPr>
      <p:grpSpPr>
        <a:xfrm>
          <a:off x="0" y="0"/>
          <a:ext cx="0" cy="0"/>
          <a:chOff x="0" y="0"/>
          <a:chExt cx="0" cy="0"/>
        </a:xfrm>
      </p:grpSpPr>
      <p:pic>
        <p:nvPicPr>
          <p:cNvPr id="92" name="Google Shape;92;p16"/>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93" name="Google Shape;93;p16"/>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Design Challenge</a:t>
            </a:r>
            <a:endParaRPr b="1" sz="3000">
              <a:solidFill>
                <a:srgbClr val="CC4125"/>
              </a:solidFill>
              <a:latin typeface="Raleway"/>
              <a:ea typeface="Raleway"/>
              <a:cs typeface="Raleway"/>
              <a:sym typeface="Raleway"/>
            </a:endParaRPr>
          </a:p>
        </p:txBody>
      </p:sp>
      <p:sp>
        <p:nvSpPr>
          <p:cNvPr id="94" name="Google Shape;94;p16"/>
          <p:cNvSpPr txBox="1"/>
          <p:nvPr>
            <p:ph idx="4294967295" type="body"/>
          </p:nvPr>
        </p:nvSpPr>
        <p:spPr>
          <a:xfrm>
            <a:off x="865950" y="1731900"/>
            <a:ext cx="3922800" cy="274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aleway"/>
                <a:ea typeface="Raleway"/>
                <a:cs typeface="Raleway"/>
                <a:sym typeface="Raleway"/>
              </a:rPr>
              <a:t>Given that many first year college students feel lonely, how might we provide new ways for them to safely connect with new people so that they can become engaged with campus life.</a:t>
            </a:r>
            <a:endParaRPr sz="1600">
              <a:latin typeface="Raleway"/>
              <a:ea typeface="Raleway"/>
              <a:cs typeface="Raleway"/>
              <a:sym typeface="Raleway"/>
            </a:endParaRPr>
          </a:p>
          <a:p>
            <a:pPr indent="0" lvl="0" marL="0" rtl="0" algn="l">
              <a:spcBef>
                <a:spcPts val="1000"/>
              </a:spcBef>
              <a:spcAft>
                <a:spcPts val="0"/>
              </a:spcAft>
              <a:buNone/>
            </a:pPr>
            <a:r>
              <a:t/>
            </a:r>
            <a:endParaRPr b="1">
              <a:latin typeface="Raleway"/>
              <a:ea typeface="Raleway"/>
              <a:cs typeface="Raleway"/>
              <a:sym typeface="Raleway"/>
            </a:endParaRPr>
          </a:p>
          <a:p>
            <a:pPr indent="0" lvl="0" marL="457200" rtl="0" algn="l">
              <a:spcBef>
                <a:spcPts val="1000"/>
              </a:spcBef>
              <a:spcAft>
                <a:spcPts val="1000"/>
              </a:spcAft>
              <a:buNone/>
            </a:pPr>
            <a:r>
              <a:t/>
            </a:r>
            <a:endParaRPr>
              <a:solidFill>
                <a:schemeClr val="dk2"/>
              </a:solidFill>
              <a:latin typeface="Raleway"/>
              <a:ea typeface="Raleway"/>
              <a:cs typeface="Raleway"/>
              <a:sym typeface="Raleway"/>
            </a:endParaRPr>
          </a:p>
        </p:txBody>
      </p:sp>
      <p:pic>
        <p:nvPicPr>
          <p:cNvPr id="95" name="Google Shape;95;p16"/>
          <p:cNvPicPr preferRelativeResize="0"/>
          <p:nvPr/>
        </p:nvPicPr>
        <p:blipFill rotWithShape="1">
          <a:blip r:embed="rId4">
            <a:alphaModFix/>
          </a:blip>
          <a:srcRect b="0" l="12449" r="0" t="0"/>
          <a:stretch/>
        </p:blipFill>
        <p:spPr>
          <a:xfrm>
            <a:off x="5361100" y="1325000"/>
            <a:ext cx="3055500" cy="3490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9"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01" name="Google Shape;101;p17"/>
          <p:cNvPicPr preferRelativeResize="0"/>
          <p:nvPr/>
        </p:nvPicPr>
        <p:blipFill rotWithShape="1">
          <a:blip r:embed="rId4">
            <a:alphaModFix/>
          </a:blip>
          <a:srcRect b="0" l="10527" r="9047" t="0"/>
          <a:stretch/>
        </p:blipFill>
        <p:spPr>
          <a:xfrm>
            <a:off x="1658875" y="908688"/>
            <a:ext cx="5571251" cy="358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46175" y="416625"/>
            <a:ext cx="8815101" cy="4564149"/>
          </a:xfrm>
          <a:prstGeom prst="rect">
            <a:avLst/>
          </a:prstGeom>
          <a:noFill/>
          <a:ln>
            <a:noFill/>
          </a:ln>
        </p:spPr>
      </p:pic>
      <p:pic>
        <p:nvPicPr>
          <p:cNvPr id="107" name="Google Shape;107;p18"/>
          <p:cNvPicPr preferRelativeResize="0"/>
          <p:nvPr/>
        </p:nvPicPr>
        <p:blipFill>
          <a:blip r:embed="rId4">
            <a:alphaModFix/>
          </a:blip>
          <a:stretch>
            <a:fillRect/>
          </a:stretch>
        </p:blipFill>
        <p:spPr>
          <a:xfrm>
            <a:off x="1554525" y="689200"/>
            <a:ext cx="5643374" cy="4179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1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13" name="Google Shape;113;p19"/>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Key Design Thinking Principles</a:t>
            </a:r>
            <a:endParaRPr b="1" sz="3000">
              <a:solidFill>
                <a:srgbClr val="CC4125"/>
              </a:solidFill>
              <a:latin typeface="Raleway"/>
              <a:ea typeface="Raleway"/>
              <a:cs typeface="Raleway"/>
              <a:sym typeface="Raleway"/>
            </a:endParaRPr>
          </a:p>
        </p:txBody>
      </p:sp>
      <p:sp>
        <p:nvSpPr>
          <p:cNvPr id="114" name="Google Shape;114;p19"/>
          <p:cNvSpPr txBox="1"/>
          <p:nvPr/>
        </p:nvSpPr>
        <p:spPr>
          <a:xfrm>
            <a:off x="1126950" y="1762700"/>
            <a:ext cx="4016700" cy="2384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Empathize</a:t>
            </a:r>
            <a:r>
              <a:rPr lang="en">
                <a:solidFill>
                  <a:schemeClr val="dk2"/>
                </a:solidFill>
                <a:latin typeface="Raleway"/>
                <a:ea typeface="Raleway"/>
                <a:cs typeface="Raleway"/>
                <a:sym typeface="Raleway"/>
              </a:rPr>
              <a:t> with people's needs,</a:t>
            </a:r>
            <a:endParaRPr>
              <a:solidFill>
                <a:schemeClr val="dk2"/>
              </a:solidFill>
              <a:latin typeface="Raleway"/>
              <a:ea typeface="Raleway"/>
              <a:cs typeface="Raleway"/>
              <a:sym typeface="Raleway"/>
            </a:endParaRPr>
          </a:p>
          <a:p>
            <a:pPr indent="-317500" lvl="0" marL="457200" rtl="0" algn="l">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Collaborate</a:t>
            </a:r>
            <a:r>
              <a:rPr lang="en">
                <a:solidFill>
                  <a:schemeClr val="dk2"/>
                </a:solidFill>
                <a:latin typeface="Raleway"/>
                <a:ea typeface="Raleway"/>
                <a:cs typeface="Raleway"/>
                <a:sym typeface="Raleway"/>
              </a:rPr>
              <a:t> with others across disciplines, skill sets, and perspectives</a:t>
            </a:r>
            <a:endParaRPr>
              <a:solidFill>
                <a:schemeClr val="dk2"/>
              </a:solidFill>
              <a:latin typeface="Raleway"/>
              <a:ea typeface="Raleway"/>
              <a:cs typeface="Raleway"/>
              <a:sym typeface="Raleway"/>
            </a:endParaRPr>
          </a:p>
          <a:p>
            <a:pPr indent="-317500" lvl="0" marL="457200" rtl="0" algn="l">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Include</a:t>
            </a:r>
            <a:r>
              <a:rPr lang="en">
                <a:solidFill>
                  <a:schemeClr val="dk2"/>
                </a:solidFill>
                <a:latin typeface="Raleway"/>
                <a:ea typeface="Raleway"/>
                <a:cs typeface="Raleway"/>
                <a:sym typeface="Raleway"/>
              </a:rPr>
              <a:t> </a:t>
            </a:r>
            <a:r>
              <a:rPr lang="en">
                <a:solidFill>
                  <a:srgbClr val="CC0000"/>
                </a:solidFill>
                <a:latin typeface="Raleway"/>
                <a:ea typeface="Raleway"/>
                <a:cs typeface="Raleway"/>
                <a:sym typeface="Raleway"/>
              </a:rPr>
              <a:t>every idea</a:t>
            </a:r>
            <a:r>
              <a:rPr lang="en">
                <a:solidFill>
                  <a:schemeClr val="dk2"/>
                </a:solidFill>
                <a:latin typeface="Raleway"/>
                <a:ea typeface="Raleway"/>
                <a:cs typeface="Raleway"/>
                <a:sym typeface="Raleway"/>
              </a:rPr>
              <a:t> in visible form for evaluation, and</a:t>
            </a:r>
            <a:endParaRPr>
              <a:solidFill>
                <a:schemeClr val="dk2"/>
              </a:solidFill>
              <a:latin typeface="Raleway"/>
              <a:ea typeface="Raleway"/>
              <a:cs typeface="Raleway"/>
              <a:sym typeface="Raleway"/>
            </a:endParaRPr>
          </a:p>
          <a:p>
            <a:pPr indent="-317500" lvl="0" marL="457200" rtl="0" algn="l">
              <a:lnSpc>
                <a:spcPct val="115000"/>
              </a:lnSpc>
              <a:spcBef>
                <a:spcPts val="0"/>
              </a:spcBef>
              <a:spcAft>
                <a:spcPts val="0"/>
              </a:spcAft>
              <a:buClr>
                <a:schemeClr val="dk2"/>
              </a:buClr>
              <a:buSzPts val="1400"/>
              <a:buFont typeface="Raleway"/>
              <a:buChar char="●"/>
            </a:pPr>
            <a:r>
              <a:rPr lang="en">
                <a:solidFill>
                  <a:srgbClr val="CC0000"/>
                </a:solidFill>
                <a:latin typeface="Raleway"/>
                <a:ea typeface="Raleway"/>
                <a:cs typeface="Raleway"/>
                <a:sym typeface="Raleway"/>
              </a:rPr>
              <a:t>Repeat, iterating</a:t>
            </a:r>
            <a:r>
              <a:rPr lang="en">
                <a:solidFill>
                  <a:schemeClr val="dk2"/>
                </a:solidFill>
                <a:latin typeface="Raleway"/>
                <a:ea typeface="Raleway"/>
                <a:cs typeface="Raleway"/>
                <a:sym typeface="Raleway"/>
              </a:rPr>
              <a:t> and </a:t>
            </a:r>
            <a:r>
              <a:rPr lang="en">
                <a:solidFill>
                  <a:srgbClr val="CC0000"/>
                </a:solidFill>
                <a:latin typeface="Raleway"/>
                <a:ea typeface="Raleway"/>
                <a:cs typeface="Raleway"/>
                <a:sym typeface="Raleway"/>
              </a:rPr>
              <a:t>testing</a:t>
            </a:r>
            <a:r>
              <a:rPr lang="en">
                <a:solidFill>
                  <a:schemeClr val="dk2"/>
                </a:solidFill>
                <a:latin typeface="Raleway"/>
                <a:ea typeface="Raleway"/>
                <a:cs typeface="Raleway"/>
                <a:sym typeface="Raleway"/>
              </a:rPr>
              <a:t> solutions to perfect them, always with human needs at the center.</a:t>
            </a:r>
            <a:endParaRPr>
              <a:latin typeface="Raleway"/>
              <a:ea typeface="Raleway"/>
              <a:cs typeface="Raleway"/>
              <a:sym typeface="Raleway"/>
            </a:endParaRPr>
          </a:p>
        </p:txBody>
      </p:sp>
      <p:pic>
        <p:nvPicPr>
          <p:cNvPr id="115" name="Google Shape;115;p19"/>
          <p:cNvPicPr preferRelativeResize="0"/>
          <p:nvPr/>
        </p:nvPicPr>
        <p:blipFill rotWithShape="1">
          <a:blip r:embed="rId4">
            <a:alphaModFix/>
          </a:blip>
          <a:srcRect b="0" l="0" r="0" t="0"/>
          <a:stretch/>
        </p:blipFill>
        <p:spPr>
          <a:xfrm>
            <a:off x="5621375" y="1762700"/>
            <a:ext cx="2654075" cy="1461871"/>
          </a:xfrm>
          <a:prstGeom prst="rect">
            <a:avLst/>
          </a:prstGeom>
          <a:noFill/>
          <a:ln>
            <a:noFill/>
          </a:ln>
        </p:spPr>
      </p:pic>
      <p:pic>
        <p:nvPicPr>
          <p:cNvPr id="116" name="Google Shape;116;p19"/>
          <p:cNvPicPr preferRelativeResize="0"/>
          <p:nvPr/>
        </p:nvPicPr>
        <p:blipFill rotWithShape="1">
          <a:blip r:embed="rId5">
            <a:alphaModFix/>
          </a:blip>
          <a:srcRect b="0" l="0" r="10225" t="7868"/>
          <a:stretch/>
        </p:blipFill>
        <p:spPr>
          <a:xfrm>
            <a:off x="5621387" y="3284695"/>
            <a:ext cx="1583164" cy="10824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20"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22" name="Google Shape;122;p20"/>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Empathize</a:t>
            </a:r>
            <a:endParaRPr b="1" sz="3000">
              <a:solidFill>
                <a:srgbClr val="CC4125"/>
              </a:solidFill>
              <a:latin typeface="Raleway"/>
              <a:ea typeface="Raleway"/>
              <a:cs typeface="Raleway"/>
              <a:sym typeface="Raleway"/>
            </a:endParaRPr>
          </a:p>
        </p:txBody>
      </p:sp>
      <p:sp>
        <p:nvSpPr>
          <p:cNvPr id="123" name="Google Shape;123;p20"/>
          <p:cNvSpPr txBox="1"/>
          <p:nvPr>
            <p:ph idx="4294967295" type="body"/>
          </p:nvPr>
        </p:nvSpPr>
        <p:spPr>
          <a:xfrm>
            <a:off x="801625" y="1501725"/>
            <a:ext cx="7351800" cy="5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Develop empathy for the end-user</a:t>
            </a:r>
            <a:endParaRPr b="1">
              <a:latin typeface="Raleway"/>
              <a:ea typeface="Raleway"/>
              <a:cs typeface="Raleway"/>
              <a:sym typeface="Raleway"/>
            </a:endParaRPr>
          </a:p>
          <a:p>
            <a:pPr indent="0" lvl="0" marL="457200" rtl="0" algn="l">
              <a:spcBef>
                <a:spcPts val="1600"/>
              </a:spcBef>
              <a:spcAft>
                <a:spcPts val="1000"/>
              </a:spcAft>
              <a:buNone/>
            </a:pPr>
            <a:r>
              <a:t/>
            </a:r>
            <a:endParaRPr sz="1200">
              <a:solidFill>
                <a:schemeClr val="dk2"/>
              </a:solidFill>
              <a:latin typeface="Raleway"/>
              <a:ea typeface="Raleway"/>
              <a:cs typeface="Raleway"/>
              <a:sym typeface="Raleway"/>
            </a:endParaRPr>
          </a:p>
        </p:txBody>
      </p:sp>
      <p:sp>
        <p:nvSpPr>
          <p:cNvPr id="124" name="Google Shape;124;p20"/>
          <p:cNvSpPr txBox="1"/>
          <p:nvPr>
            <p:ph idx="4294967295" type="body"/>
          </p:nvPr>
        </p:nvSpPr>
        <p:spPr>
          <a:xfrm>
            <a:off x="801625" y="2116550"/>
            <a:ext cx="7057800" cy="24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Interview your partner (3 min)</a:t>
            </a:r>
            <a:br>
              <a:rPr lang="en" sz="1200">
                <a:latin typeface="Raleway"/>
                <a:ea typeface="Raleway"/>
                <a:cs typeface="Raleway"/>
                <a:sym typeface="Raleway"/>
              </a:rPr>
            </a:br>
            <a:r>
              <a:rPr lang="en" sz="1200">
                <a:latin typeface="Raleway"/>
                <a:ea typeface="Raleway"/>
                <a:cs typeface="Raleway"/>
                <a:sym typeface="Raleway"/>
              </a:rPr>
              <a:t>Switch roles (3 min)</a:t>
            </a:r>
            <a:br>
              <a:rPr lang="en" sz="1200">
                <a:latin typeface="Raleway"/>
                <a:ea typeface="Raleway"/>
                <a:cs typeface="Raleway"/>
                <a:sym typeface="Raleway"/>
              </a:rPr>
            </a:br>
            <a:r>
              <a:rPr lang="en" sz="1200">
                <a:latin typeface="Raleway"/>
                <a:ea typeface="Raleway"/>
                <a:cs typeface="Raleway"/>
                <a:sym typeface="Raleway"/>
              </a:rPr>
              <a:t>Capture your findings using sticky notes (ONE insight per sticky note)</a:t>
            </a:r>
            <a:endParaRPr sz="900">
              <a:latin typeface="Raleway"/>
              <a:ea typeface="Raleway"/>
              <a:cs typeface="Raleway"/>
              <a:sym typeface="Raleway"/>
            </a:endParaRPr>
          </a:p>
          <a:p>
            <a:pPr indent="-298450" lvl="0" marL="800100" rtl="0" algn="l">
              <a:spcBef>
                <a:spcPts val="1600"/>
              </a:spcBef>
              <a:spcAft>
                <a:spcPts val="0"/>
              </a:spcAft>
              <a:buSzPts val="1100"/>
              <a:buFont typeface="Raleway"/>
              <a:buChar char="●"/>
            </a:pPr>
            <a:r>
              <a:rPr lang="en" sz="1100">
                <a:latin typeface="Raleway"/>
                <a:ea typeface="Raleway"/>
                <a:cs typeface="Raleway"/>
                <a:sym typeface="Raleway"/>
              </a:rPr>
              <a:t>Tell me what it was like during your first year of college?</a:t>
            </a:r>
            <a:endParaRPr sz="1100">
              <a:latin typeface="Raleway"/>
              <a:ea typeface="Raleway"/>
              <a:cs typeface="Raleway"/>
              <a:sym typeface="Raleway"/>
            </a:endParaRPr>
          </a:p>
          <a:p>
            <a:pPr indent="-298450" lvl="0" marL="800100" rtl="0" algn="l">
              <a:spcBef>
                <a:spcPts val="0"/>
              </a:spcBef>
              <a:spcAft>
                <a:spcPts val="0"/>
              </a:spcAft>
              <a:buSzPts val="1100"/>
              <a:buFont typeface="Raleway"/>
              <a:buChar char="●"/>
            </a:pPr>
            <a:r>
              <a:rPr lang="en" sz="1100">
                <a:latin typeface="Raleway"/>
                <a:ea typeface="Raleway"/>
                <a:cs typeface="Raleway"/>
                <a:sym typeface="Raleway"/>
              </a:rPr>
              <a:t>How easy or difficult was it to make new friends?</a:t>
            </a:r>
            <a:endParaRPr sz="1100">
              <a:latin typeface="Raleway"/>
              <a:ea typeface="Raleway"/>
              <a:cs typeface="Raleway"/>
              <a:sym typeface="Raleway"/>
            </a:endParaRPr>
          </a:p>
          <a:p>
            <a:pPr indent="-298450" lvl="0" marL="800100" rtl="0" algn="l">
              <a:spcBef>
                <a:spcPts val="0"/>
              </a:spcBef>
              <a:spcAft>
                <a:spcPts val="0"/>
              </a:spcAft>
              <a:buSzPts val="1100"/>
              <a:buFont typeface="Raleway"/>
              <a:buChar char="●"/>
            </a:pPr>
            <a:r>
              <a:rPr lang="en" sz="1100">
                <a:latin typeface="Raleway"/>
                <a:ea typeface="Raleway"/>
                <a:cs typeface="Raleway"/>
                <a:sym typeface="Raleway"/>
              </a:rPr>
              <a:t>Describe moments/situations when you may have  felt lonely.</a:t>
            </a:r>
            <a:endParaRPr sz="1100">
              <a:latin typeface="Raleway"/>
              <a:ea typeface="Raleway"/>
              <a:cs typeface="Raleway"/>
              <a:sym typeface="Raleway"/>
            </a:endParaRPr>
          </a:p>
          <a:p>
            <a:pPr indent="-298450" lvl="0" marL="800100" rtl="0" algn="l">
              <a:spcBef>
                <a:spcPts val="0"/>
              </a:spcBef>
              <a:spcAft>
                <a:spcPts val="0"/>
              </a:spcAft>
              <a:buSzPts val="1100"/>
              <a:buFont typeface="Raleway"/>
              <a:buChar char="●"/>
            </a:pPr>
            <a:r>
              <a:rPr lang="en" sz="1100">
                <a:latin typeface="Raleway"/>
                <a:ea typeface="Raleway"/>
                <a:cs typeface="Raleway"/>
                <a:sym typeface="Raleway"/>
              </a:rPr>
              <a:t>Describe times when you felt anxious, stressed, or depressed?</a:t>
            </a:r>
            <a:endParaRPr sz="1100">
              <a:latin typeface="Raleway"/>
              <a:ea typeface="Raleway"/>
              <a:cs typeface="Raleway"/>
              <a:sym typeface="Raleway"/>
            </a:endParaRPr>
          </a:p>
          <a:p>
            <a:pPr indent="-298450" lvl="0" marL="800100" rtl="0" algn="l">
              <a:spcBef>
                <a:spcPts val="0"/>
              </a:spcBef>
              <a:spcAft>
                <a:spcPts val="0"/>
              </a:spcAft>
              <a:buSzPts val="1100"/>
              <a:buFont typeface="Raleway"/>
              <a:buChar char="●"/>
            </a:pPr>
            <a:r>
              <a:rPr lang="en" sz="1100">
                <a:latin typeface="Raleway"/>
                <a:ea typeface="Raleway"/>
                <a:cs typeface="Raleway"/>
                <a:sym typeface="Raleway"/>
              </a:rPr>
              <a:t>What helped you overcome these feelings?</a:t>
            </a:r>
            <a:endParaRPr sz="1100">
              <a:latin typeface="Raleway"/>
              <a:ea typeface="Raleway"/>
              <a:cs typeface="Raleway"/>
              <a:sym typeface="Raleway"/>
            </a:endParaRPr>
          </a:p>
          <a:p>
            <a:pPr indent="0" lvl="0" marL="0" rtl="0" algn="l">
              <a:spcBef>
                <a:spcPts val="1600"/>
              </a:spcBef>
              <a:spcAft>
                <a:spcPts val="0"/>
              </a:spcAft>
              <a:buNone/>
            </a:pPr>
            <a:r>
              <a:t/>
            </a:r>
            <a:endParaRPr sz="1200">
              <a:latin typeface="Raleway"/>
              <a:ea typeface="Raleway"/>
              <a:cs typeface="Raleway"/>
              <a:sym typeface="Raleway"/>
            </a:endParaRPr>
          </a:p>
          <a:p>
            <a:pPr indent="0" lvl="0" marL="0" rtl="0" algn="l">
              <a:spcBef>
                <a:spcPts val="1600"/>
              </a:spcBef>
              <a:spcAft>
                <a:spcPts val="0"/>
              </a:spcAft>
              <a:buNone/>
            </a:pPr>
            <a:r>
              <a:t/>
            </a:r>
            <a:endParaRPr sz="1200">
              <a:latin typeface="Raleway"/>
              <a:ea typeface="Raleway"/>
              <a:cs typeface="Raleway"/>
              <a:sym typeface="Raleway"/>
            </a:endParaRPr>
          </a:p>
          <a:p>
            <a:pPr indent="0" lvl="0" marL="457200" rtl="0" algn="l">
              <a:spcBef>
                <a:spcPts val="1600"/>
              </a:spcBef>
              <a:spcAft>
                <a:spcPts val="1000"/>
              </a:spcAft>
              <a:buNone/>
            </a:pPr>
            <a:r>
              <a:t/>
            </a:r>
            <a:endParaRPr sz="1200">
              <a:solidFill>
                <a:schemeClr val="dk2"/>
              </a:solidFill>
              <a:latin typeface="Raleway"/>
              <a:ea typeface="Raleway"/>
              <a:cs typeface="Raleway"/>
              <a:sym typeface="Raleway"/>
            </a:endParaRPr>
          </a:p>
        </p:txBody>
      </p:sp>
      <p:pic>
        <p:nvPicPr>
          <p:cNvPr descr="A close up of a logo&#10;&#10;Description automatically generated" id="125" name="Google Shape;125;p20"/>
          <p:cNvPicPr preferRelativeResize="0"/>
          <p:nvPr/>
        </p:nvPicPr>
        <p:blipFill>
          <a:blip r:embed="rId4">
            <a:alphaModFix/>
          </a:blip>
          <a:stretch>
            <a:fillRect/>
          </a:stretch>
        </p:blipFill>
        <p:spPr>
          <a:xfrm>
            <a:off x="8197250" y="4284050"/>
            <a:ext cx="809625" cy="78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29" name="Shape 129"/>
        <p:cNvGrpSpPr/>
        <p:nvPr/>
      </p:nvGrpSpPr>
      <p:grpSpPr>
        <a:xfrm>
          <a:off x="0" y="0"/>
          <a:ext cx="0" cy="0"/>
          <a:chOff x="0" y="0"/>
          <a:chExt cx="0" cy="0"/>
        </a:xfrm>
      </p:grpSpPr>
      <p:pic>
        <p:nvPicPr>
          <p:cNvPr id="130" name="Google Shape;130;p21"/>
          <p:cNvPicPr preferRelativeResize="0"/>
          <p:nvPr/>
        </p:nvPicPr>
        <p:blipFill>
          <a:blip r:embed="rId3">
            <a:alphaModFix/>
          </a:blip>
          <a:stretch>
            <a:fillRect/>
          </a:stretch>
        </p:blipFill>
        <p:spPr>
          <a:xfrm>
            <a:off x="146175" y="416625"/>
            <a:ext cx="8815101" cy="4564149"/>
          </a:xfrm>
          <a:prstGeom prst="rect">
            <a:avLst/>
          </a:prstGeom>
          <a:noFill/>
          <a:ln>
            <a:noFill/>
          </a:ln>
        </p:spPr>
      </p:pic>
      <p:sp>
        <p:nvSpPr>
          <p:cNvPr id="131" name="Google Shape;131;p21"/>
          <p:cNvSpPr txBox="1"/>
          <p:nvPr/>
        </p:nvSpPr>
        <p:spPr>
          <a:xfrm>
            <a:off x="801625" y="687400"/>
            <a:ext cx="66831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CC4125"/>
                </a:solidFill>
                <a:latin typeface="Raleway"/>
                <a:ea typeface="Raleway"/>
                <a:cs typeface="Raleway"/>
                <a:sym typeface="Raleway"/>
              </a:rPr>
              <a:t>Empathy</a:t>
            </a:r>
            <a:endParaRPr b="1" sz="3000">
              <a:solidFill>
                <a:srgbClr val="CC4125"/>
              </a:solidFill>
              <a:latin typeface="Raleway"/>
              <a:ea typeface="Raleway"/>
              <a:cs typeface="Raleway"/>
              <a:sym typeface="Raleway"/>
            </a:endParaRPr>
          </a:p>
        </p:txBody>
      </p:sp>
      <p:sp>
        <p:nvSpPr>
          <p:cNvPr id="132" name="Google Shape;132;p21"/>
          <p:cNvSpPr txBox="1"/>
          <p:nvPr>
            <p:ph idx="4294967295" type="body"/>
          </p:nvPr>
        </p:nvSpPr>
        <p:spPr>
          <a:xfrm>
            <a:off x="801625" y="1613275"/>
            <a:ext cx="3291300" cy="24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In a team of 4 people, combine your data</a:t>
            </a:r>
            <a:r>
              <a:rPr b="1" lang="en">
                <a:latin typeface="Raleway"/>
                <a:ea typeface="Raleway"/>
                <a:cs typeface="Raleway"/>
                <a:sym typeface="Raleway"/>
              </a:rPr>
              <a:t> </a:t>
            </a:r>
            <a:r>
              <a:rPr b="1" lang="en">
                <a:latin typeface="Raleway"/>
                <a:ea typeface="Raleway"/>
                <a:cs typeface="Raleway"/>
                <a:sym typeface="Raleway"/>
              </a:rPr>
              <a:t>(8 min)</a:t>
            </a:r>
            <a:br>
              <a:rPr lang="en">
                <a:latin typeface="Raleway"/>
                <a:ea typeface="Raleway"/>
                <a:cs typeface="Raleway"/>
                <a:sym typeface="Raleway"/>
              </a:rPr>
            </a:br>
            <a:endParaRPr sz="1200">
              <a:latin typeface="Raleway"/>
              <a:ea typeface="Raleway"/>
              <a:cs typeface="Raleway"/>
              <a:sym typeface="Raleway"/>
            </a:endParaRPr>
          </a:p>
          <a:p>
            <a:pPr indent="-304800" lvl="0" marL="800100" rtl="0" algn="l">
              <a:spcBef>
                <a:spcPts val="1600"/>
              </a:spcBef>
              <a:spcAft>
                <a:spcPts val="0"/>
              </a:spcAft>
              <a:buSzPts val="1200"/>
              <a:buFont typeface="Raleway"/>
              <a:buChar char="●"/>
            </a:pPr>
            <a:r>
              <a:rPr lang="en" sz="1200">
                <a:latin typeface="Raleway"/>
                <a:ea typeface="Raleway"/>
                <a:cs typeface="Raleway"/>
                <a:sym typeface="Raleway"/>
              </a:rPr>
              <a:t>Share your sticky notes with one another</a:t>
            </a:r>
            <a:endParaRPr sz="12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See what common findings (themes) emerge from the sticky notes</a:t>
            </a:r>
            <a:endParaRPr sz="12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Group similar findings together</a:t>
            </a:r>
            <a:endParaRPr sz="1200">
              <a:latin typeface="Raleway"/>
              <a:ea typeface="Raleway"/>
              <a:cs typeface="Raleway"/>
              <a:sym typeface="Raleway"/>
            </a:endParaRPr>
          </a:p>
          <a:p>
            <a:pPr indent="-304800" lvl="0" marL="800100" rtl="0" algn="l">
              <a:spcBef>
                <a:spcPts val="0"/>
              </a:spcBef>
              <a:spcAft>
                <a:spcPts val="0"/>
              </a:spcAft>
              <a:buSzPts val="1200"/>
              <a:buFont typeface="Raleway"/>
              <a:buChar char="●"/>
            </a:pPr>
            <a:r>
              <a:rPr lang="en" sz="1200">
                <a:latin typeface="Raleway"/>
                <a:ea typeface="Raleway"/>
                <a:cs typeface="Raleway"/>
                <a:sym typeface="Raleway"/>
              </a:rPr>
              <a:t>Label the themes</a:t>
            </a:r>
            <a:endParaRPr sz="1200">
              <a:latin typeface="Raleway"/>
              <a:ea typeface="Raleway"/>
              <a:cs typeface="Raleway"/>
              <a:sym typeface="Raleway"/>
            </a:endParaRPr>
          </a:p>
          <a:p>
            <a:pPr indent="0" lvl="0" marL="457200" rtl="0" algn="l">
              <a:spcBef>
                <a:spcPts val="1600"/>
              </a:spcBef>
              <a:spcAft>
                <a:spcPts val="1000"/>
              </a:spcAft>
              <a:buNone/>
            </a:pPr>
            <a:r>
              <a:t/>
            </a:r>
            <a:endParaRPr sz="1200">
              <a:solidFill>
                <a:schemeClr val="dk2"/>
              </a:solidFill>
              <a:latin typeface="Raleway"/>
              <a:ea typeface="Raleway"/>
              <a:cs typeface="Raleway"/>
              <a:sym typeface="Raleway"/>
            </a:endParaRPr>
          </a:p>
        </p:txBody>
      </p:sp>
      <p:pic>
        <p:nvPicPr>
          <p:cNvPr descr="A close up of a logo&#10;&#10;Description automatically generated" id="133" name="Google Shape;133;p21"/>
          <p:cNvPicPr preferRelativeResize="0"/>
          <p:nvPr/>
        </p:nvPicPr>
        <p:blipFill>
          <a:blip r:embed="rId4">
            <a:alphaModFix/>
          </a:blip>
          <a:stretch>
            <a:fillRect/>
          </a:stretch>
        </p:blipFill>
        <p:spPr>
          <a:xfrm>
            <a:off x="8197250" y="4284050"/>
            <a:ext cx="809625" cy="781050"/>
          </a:xfrm>
          <a:prstGeom prst="rect">
            <a:avLst/>
          </a:prstGeom>
          <a:noFill/>
          <a:ln>
            <a:noFill/>
          </a:ln>
        </p:spPr>
      </p:pic>
      <p:pic>
        <p:nvPicPr>
          <p:cNvPr id="134" name="Google Shape;134;p21"/>
          <p:cNvPicPr preferRelativeResize="0"/>
          <p:nvPr/>
        </p:nvPicPr>
        <p:blipFill>
          <a:blip r:embed="rId5">
            <a:alphaModFix/>
          </a:blip>
          <a:stretch>
            <a:fillRect/>
          </a:stretch>
        </p:blipFill>
        <p:spPr>
          <a:xfrm>
            <a:off x="4370451" y="800325"/>
            <a:ext cx="4073052" cy="2217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