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  <p:sldId id="274" r:id="rId5"/>
    <p:sldId id="264" r:id="rId6"/>
    <p:sldId id="258" r:id="rId7"/>
    <p:sldId id="271" r:id="rId8"/>
    <p:sldId id="265" r:id="rId9"/>
    <p:sldId id="269" r:id="rId10"/>
    <p:sldId id="270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0" autoAdjust="0"/>
    <p:restoredTop sz="94660"/>
  </p:normalViewPr>
  <p:slideViewPr>
    <p:cSldViewPr snapToGrid="0">
      <p:cViewPr varScale="1">
        <p:scale>
          <a:sx n="88" d="100"/>
          <a:sy n="88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Whalen" userId="05a4e7ac-e087-4089-9269-94e77a762d9e" providerId="ADAL" clId="{44C02C17-7DAD-4122-9F7E-213AD647129F}"/>
    <pc:docChg chg="custSel delSld modSld">
      <pc:chgData name="Jeff Whalen" userId="05a4e7ac-e087-4089-9269-94e77a762d9e" providerId="ADAL" clId="{44C02C17-7DAD-4122-9F7E-213AD647129F}" dt="2021-09-28T21:58:39.136" v="19" actId="47"/>
      <pc:docMkLst>
        <pc:docMk/>
      </pc:docMkLst>
      <pc:sldChg chg="delSp modSp mod">
        <pc:chgData name="Jeff Whalen" userId="05a4e7ac-e087-4089-9269-94e77a762d9e" providerId="ADAL" clId="{44C02C17-7DAD-4122-9F7E-213AD647129F}" dt="2021-09-28T21:57:08.519" v="13" actId="20577"/>
        <pc:sldMkLst>
          <pc:docMk/>
          <pc:sldMk cId="3454688595" sldId="257"/>
        </pc:sldMkLst>
        <pc:spChg chg="mod">
          <ac:chgData name="Jeff Whalen" userId="05a4e7ac-e087-4089-9269-94e77a762d9e" providerId="ADAL" clId="{44C02C17-7DAD-4122-9F7E-213AD647129F}" dt="2021-09-28T21:57:08.519" v="13" actId="20577"/>
          <ac:spMkLst>
            <pc:docMk/>
            <pc:sldMk cId="3454688595" sldId="257"/>
            <ac:spMk id="3" creationId="{00000000-0000-0000-0000-000000000000}"/>
          </ac:spMkLst>
        </pc:spChg>
        <pc:picChg chg="del">
          <ac:chgData name="Jeff Whalen" userId="05a4e7ac-e087-4089-9269-94e77a762d9e" providerId="ADAL" clId="{44C02C17-7DAD-4122-9F7E-213AD647129F}" dt="2021-09-28T21:56:53.149" v="0" actId="478"/>
          <ac:picMkLst>
            <pc:docMk/>
            <pc:sldMk cId="3454688595" sldId="257"/>
            <ac:picMk id="4" creationId="{00000000-0000-0000-0000-000000000000}"/>
          </ac:picMkLst>
        </pc:picChg>
        <pc:picChg chg="del">
          <ac:chgData name="Jeff Whalen" userId="05a4e7ac-e087-4089-9269-94e77a762d9e" providerId="ADAL" clId="{44C02C17-7DAD-4122-9F7E-213AD647129F}" dt="2021-09-28T21:56:55.446" v="1" actId="478"/>
          <ac:picMkLst>
            <pc:docMk/>
            <pc:sldMk cId="3454688595" sldId="257"/>
            <ac:picMk id="5" creationId="{00000000-0000-0000-0000-000000000000}"/>
          </ac:picMkLst>
        </pc:picChg>
      </pc:sldChg>
      <pc:sldChg chg="del">
        <pc:chgData name="Jeff Whalen" userId="05a4e7ac-e087-4089-9269-94e77a762d9e" providerId="ADAL" clId="{44C02C17-7DAD-4122-9F7E-213AD647129F}" dt="2021-09-28T21:58:39.136" v="19" actId="47"/>
        <pc:sldMkLst>
          <pc:docMk/>
          <pc:sldMk cId="404182648" sldId="262"/>
        </pc:sldMkLst>
      </pc:sldChg>
      <pc:sldChg chg="del">
        <pc:chgData name="Jeff Whalen" userId="05a4e7ac-e087-4089-9269-94e77a762d9e" providerId="ADAL" clId="{44C02C17-7DAD-4122-9F7E-213AD647129F}" dt="2021-09-28T21:58:36.798" v="18" actId="47"/>
        <pc:sldMkLst>
          <pc:docMk/>
          <pc:sldMk cId="3266107416" sldId="268"/>
        </pc:sldMkLst>
      </pc:sldChg>
      <pc:sldChg chg="modSp mod">
        <pc:chgData name="Jeff Whalen" userId="05a4e7ac-e087-4089-9269-94e77a762d9e" providerId="ADAL" clId="{44C02C17-7DAD-4122-9F7E-213AD647129F}" dt="2021-09-28T21:57:42.309" v="17" actId="20577"/>
        <pc:sldMkLst>
          <pc:docMk/>
          <pc:sldMk cId="4244752318" sldId="273"/>
        </pc:sldMkLst>
        <pc:spChg chg="mod">
          <ac:chgData name="Jeff Whalen" userId="05a4e7ac-e087-4089-9269-94e77a762d9e" providerId="ADAL" clId="{44C02C17-7DAD-4122-9F7E-213AD647129F}" dt="2021-09-28T21:57:42.309" v="17" actId="20577"/>
          <ac:spMkLst>
            <pc:docMk/>
            <pc:sldMk cId="4244752318" sldId="27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7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6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2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8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0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4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7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2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9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74115-C97B-4BF5-8C35-1BD0534621F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5848-7B83-4DCA-984F-16EC146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9626"/>
            <a:ext cx="9144000" cy="2550145"/>
          </a:xfrm>
        </p:spPr>
        <p:txBody>
          <a:bodyPr>
            <a:normAutofit fontScale="90000"/>
          </a:bodyPr>
          <a:lstStyle/>
          <a:p>
            <a:r>
              <a:rPr lang="en-US" dirty="0"/>
              <a:t>Hitting the Nail on the Head with </a:t>
            </a:r>
            <a:br>
              <a:rPr lang="en-US" dirty="0"/>
            </a:br>
            <a:r>
              <a:rPr lang="en-US" dirty="0"/>
              <a:t>Market Driven Decisions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6868"/>
            <a:ext cx="9144000" cy="2072385"/>
          </a:xfrm>
        </p:spPr>
        <p:txBody>
          <a:bodyPr>
            <a:normAutofit/>
          </a:bodyPr>
          <a:lstStyle/>
          <a:p>
            <a:r>
              <a:rPr lang="en-US" b="1" dirty="0"/>
              <a:t>Jeff Whalen, Ph.D.</a:t>
            </a:r>
          </a:p>
          <a:p>
            <a:r>
              <a:rPr lang="en-US" i="1" dirty="0"/>
              <a:t>STEM Entrepreneur in Residence</a:t>
            </a:r>
          </a:p>
          <a:p>
            <a:r>
              <a:rPr lang="en-US" dirty="0"/>
              <a:t>The Jim Moran College of Entrepreneurship at Florida State University</a:t>
            </a:r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0" y="6492875"/>
            <a:ext cx="17936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/>
              <a:t>Copyright 2019 Whalen Consulting LLC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54688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Coaxing out the truth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4" y="1890229"/>
            <a:ext cx="75255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 flavor for what to ask about: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HOW</a:t>
            </a:r>
            <a:r>
              <a:rPr lang="en-US" dirty="0"/>
              <a:t> would the customer like:</a:t>
            </a:r>
          </a:p>
          <a:p>
            <a:pPr lvl="1"/>
            <a:r>
              <a:rPr lang="en-US" dirty="0"/>
              <a:t>To have it marketed and sold to them?</a:t>
            </a:r>
          </a:p>
          <a:p>
            <a:pPr lvl="1"/>
            <a:r>
              <a:rPr lang="en-US" dirty="0"/>
              <a:t>To see it packaged and delivered?</a:t>
            </a:r>
          </a:p>
          <a:p>
            <a:pPr lvl="1"/>
            <a:r>
              <a:rPr lang="en-US" dirty="0"/>
              <a:t>The price range &amp; payment structure?</a:t>
            </a:r>
          </a:p>
          <a:p>
            <a:pPr lvl="1"/>
            <a:r>
              <a:rPr lang="en-US" dirty="0"/>
              <a:t>To see the features, capabilities and functions?</a:t>
            </a:r>
          </a:p>
          <a:p>
            <a:pPr lvl="1"/>
            <a:r>
              <a:rPr lang="en-US" dirty="0"/>
              <a:t>To have support &amp; troubleshooting handled?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44209" y="1374051"/>
            <a:ext cx="57696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WHAT</a:t>
            </a:r>
            <a:r>
              <a:rPr lang="en-US" sz="2400" dirty="0"/>
              <a:t> does the customer think about: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 best perceived value proposition?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Their biggest perceived drawback?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Other people like see value?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Other pain(s) could it solve for them?</a:t>
            </a:r>
          </a:p>
        </p:txBody>
      </p:sp>
      <p:sp>
        <p:nvSpPr>
          <p:cNvPr id="5" name="Rectangle 4"/>
          <p:cNvSpPr/>
          <p:nvPr/>
        </p:nvSpPr>
        <p:spPr>
          <a:xfrm>
            <a:off x="7583557" y="4065898"/>
            <a:ext cx="39309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WHY</a:t>
            </a:r>
            <a:r>
              <a:rPr lang="en-US" sz="2400" dirty="0"/>
              <a:t> does the customer: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Want this pain solved?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Want to work with you?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Not have a current solution?</a:t>
            </a:r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0" y="6492875"/>
            <a:ext cx="17936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/>
              <a:t>Copyright 2019 Whalen Consulting LLC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3996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038"/>
            <a:ext cx="10515600" cy="1325563"/>
          </a:xfrm>
        </p:spPr>
        <p:txBody>
          <a:bodyPr/>
          <a:lstStyle/>
          <a:p>
            <a:r>
              <a:rPr lang="en-US" dirty="0"/>
              <a:t>Knowing when it’s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15" y="2511426"/>
            <a:ext cx="10515600" cy="21152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i="1" dirty="0"/>
              <a:t>People should walk up and dump their wallet out on the table to buy what you are selling, if not you are selling the </a:t>
            </a:r>
            <a:r>
              <a:rPr lang="en-US" sz="3600" i="1" u="sng" dirty="0"/>
              <a:t>wrong product</a:t>
            </a:r>
            <a:r>
              <a:rPr lang="en-US" sz="3600" i="1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(Steve Blank)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492875"/>
            <a:ext cx="17936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/>
              <a:t>Copyright 2019 Whalen Consulting LLC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3316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947"/>
            <a:ext cx="10515600" cy="1325563"/>
          </a:xfrm>
        </p:spPr>
        <p:txBody>
          <a:bodyPr/>
          <a:lstStyle/>
          <a:p>
            <a:r>
              <a:rPr lang="en-US" dirty="0"/>
              <a:t>Hashing up the perfect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174"/>
            <a:ext cx="10515600" cy="50517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team is everything</a:t>
            </a:r>
          </a:p>
          <a:p>
            <a:pPr lvl="1"/>
            <a:r>
              <a:rPr lang="en-US" dirty="0"/>
              <a:t>Be multidisciplinary, nobody knows everything</a:t>
            </a:r>
          </a:p>
          <a:p>
            <a:pPr lvl="1"/>
            <a:r>
              <a:rPr lang="en-US" dirty="0"/>
              <a:t>Expect overturn at the outset, not everyone gets along</a:t>
            </a:r>
          </a:p>
          <a:p>
            <a:pPr lvl="1"/>
            <a:r>
              <a:rPr lang="en-US" dirty="0"/>
              <a:t>Leverage your skills and those of your teammates</a:t>
            </a:r>
          </a:p>
          <a:p>
            <a:pPr lvl="1"/>
            <a:r>
              <a:rPr lang="en-US" dirty="0"/>
              <a:t>Delegate, then delegate more, then organize your thoughts and continue delegating</a:t>
            </a:r>
          </a:p>
          <a:p>
            <a:endParaRPr lang="en-US" dirty="0"/>
          </a:p>
          <a:p>
            <a:r>
              <a:rPr lang="en-US" dirty="0"/>
              <a:t>Maximizing de-risking</a:t>
            </a:r>
          </a:p>
          <a:p>
            <a:pPr lvl="1"/>
            <a:r>
              <a:rPr lang="en-US" dirty="0"/>
              <a:t>Early commitments &amp; support are awesome, push for the pre-sale if you think it’s possible</a:t>
            </a:r>
          </a:p>
          <a:p>
            <a:pPr lvl="1"/>
            <a:r>
              <a:rPr lang="en-US" dirty="0"/>
              <a:t>Early adoption strategies that de-risk ventures: stakeholder funding, alpha testing feedback, letters of commitment, etc.</a:t>
            </a:r>
          </a:p>
          <a:p>
            <a:pPr lvl="1"/>
            <a:r>
              <a:rPr lang="en-US" dirty="0"/>
              <a:t>Get feedback from other key players in the market (political influencers, educators, suppliers, etc.)</a:t>
            </a:r>
          </a:p>
          <a:p>
            <a:pPr lvl="1"/>
            <a:r>
              <a:rPr lang="en-US" dirty="0"/>
              <a:t>Show customers every development stage of the product concept and get feedback</a:t>
            </a:r>
          </a:p>
          <a:p>
            <a:pPr lvl="1"/>
            <a:r>
              <a:rPr lang="en-US" dirty="0"/>
              <a:t>Pilot programs help to control outcomes and maximize feedback gathering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492875"/>
            <a:ext cx="17936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/>
              <a:t>Copyright 2019 Whalen Consulting LLC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063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30" y="10658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Who am I?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515" y="2318260"/>
            <a:ext cx="335549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 High Magnetic Field Lab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prstClr val="black"/>
                </a:solidFill>
                <a:latin typeface="Calibri" panose="020F0502020204030204"/>
              </a:rPr>
              <a:t>Materials science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magnet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technology development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3914" y="2318670"/>
            <a:ext cx="38575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Jim Moran School of Entrepreneurship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STEM Entrepreneurship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0412" y="807206"/>
            <a:ext cx="299320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Jeff Whalen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Scientist Entrepreneur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7428" y="5101866"/>
            <a:ext cx="231692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Automatic image analysis algorithms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6841" y="5105065"/>
            <a:ext cx="220399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Crystalline materials manufacturing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7428" y="4605739"/>
            <a:ext cx="22960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Scientific consulting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61603" y="4208295"/>
            <a:ext cx="21992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Wastewater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purification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46953" y="4208294"/>
            <a:ext cx="216930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Field deployable trauma mitigation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7428" y="5883836"/>
            <a:ext cx="232405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French macarons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56885" y="5105065"/>
            <a:ext cx="215936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Innovation ecosystem building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713326" y="1389066"/>
            <a:ext cx="619266" cy="698642"/>
          </a:xfrm>
          <a:prstGeom prst="straightConnector1">
            <a:avLst/>
          </a:prstGeom>
          <a:ln>
            <a:solidFill>
              <a:srgbClr val="D61C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089949" y="1390086"/>
            <a:ext cx="829076" cy="716295"/>
          </a:xfrm>
          <a:prstGeom prst="straightConnector1">
            <a:avLst/>
          </a:prstGeom>
          <a:ln>
            <a:solidFill>
              <a:srgbClr val="D61C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73986" y="3552738"/>
            <a:ext cx="9904288" cy="2920493"/>
          </a:xfrm>
          <a:prstGeom prst="ellipse">
            <a:avLst/>
          </a:prstGeom>
          <a:noFill/>
          <a:ln w="28575">
            <a:solidFill>
              <a:srgbClr val="D61C3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1952" y="3603904"/>
            <a:ext cx="2633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COMPANIES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5330484" y="2315567"/>
            <a:ext cx="595901" cy="11504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D61C3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60666" y="4131245"/>
            <a:ext cx="23309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MagTech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Development</a:t>
            </a:r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793631" cy="365125"/>
          </a:xfrm>
        </p:spPr>
        <p:txBody>
          <a:bodyPr/>
          <a:lstStyle/>
          <a:p>
            <a:r>
              <a:rPr lang="en-US" sz="800" dirty="0"/>
              <a:t>Copyright 2019 Whalen Consulting LLC</a:t>
            </a:r>
          </a:p>
        </p:txBody>
      </p:sp>
    </p:spTree>
    <p:extLst>
      <p:ext uri="{BB962C8B-B14F-4D97-AF65-F5344CB8AC3E}">
        <p14:creationId xmlns:p14="http://schemas.microsoft.com/office/powerpoint/2010/main" val="31106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708"/>
            <a:ext cx="2819400" cy="1325563"/>
          </a:xfrm>
        </p:spPr>
        <p:txBody>
          <a:bodyPr/>
          <a:lstStyle/>
          <a:p>
            <a:r>
              <a:rPr lang="en-US" dirty="0"/>
              <a:t>My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53174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Biochemistry BS (2005) &amp; Inorganic Chemistry PhD (2009) at FSU</a:t>
            </a:r>
          </a:p>
          <a:p>
            <a:r>
              <a:rPr lang="en-US" dirty="0"/>
              <a:t>Joined faculty at </a:t>
            </a:r>
            <a:r>
              <a:rPr lang="en-US" dirty="0" err="1"/>
              <a:t>MagLab</a:t>
            </a:r>
            <a:r>
              <a:rPr lang="en-US" dirty="0"/>
              <a:t> in 2012</a:t>
            </a:r>
          </a:p>
          <a:p>
            <a:pPr lvl="1"/>
            <a:r>
              <a:rPr lang="en-US" dirty="0"/>
              <a:t>Executed several federally funded projects to date from National Science Foundation, Department of Energy &amp; Department of Defense ranging from crystal growth to applied magnetism</a:t>
            </a:r>
          </a:p>
          <a:p>
            <a:pPr lvl="1"/>
            <a:r>
              <a:rPr lang="en-US" dirty="0"/>
              <a:t>7 patents and about 40 publications, more in the hopper</a:t>
            </a:r>
          </a:p>
          <a:p>
            <a:r>
              <a:rPr lang="en-US" dirty="0"/>
              <a:t>Started two companies in 2012, then a sole owner consulting firm in 2017, then </a:t>
            </a:r>
            <a:r>
              <a:rPr lang="en-US" dirty="0" err="1"/>
              <a:t>MagCorp</a:t>
            </a:r>
            <a:r>
              <a:rPr lang="en-US" dirty="0"/>
              <a:t> in 2018</a:t>
            </a:r>
          </a:p>
          <a:p>
            <a:r>
              <a:rPr lang="en-US" dirty="0"/>
              <a:t>Joined The Jim Moran School of Entrepreneurship as first STEM Entrepreneur in Residence at FSU in 2017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It wasn’t an easy road, but it was an easy decision</a:t>
            </a:r>
          </a:p>
          <a:p>
            <a:pPr marL="0" indent="0">
              <a:buNone/>
            </a:pPr>
            <a:r>
              <a:rPr lang="en-US" i="1" dirty="0"/>
              <a:t>Reality is a perception that can be changed</a:t>
            </a:r>
          </a:p>
          <a:p>
            <a:pPr marL="0" indent="0">
              <a:buNone/>
            </a:pPr>
            <a:r>
              <a:rPr lang="en-US" i="1" dirty="0"/>
              <a:t>Inner struggle of a scientist: knowledge gain versus commercial application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793631" cy="365125"/>
          </a:xfrm>
        </p:spPr>
        <p:txBody>
          <a:bodyPr/>
          <a:lstStyle/>
          <a:p>
            <a:r>
              <a:rPr lang="en-US" sz="800" dirty="0"/>
              <a:t>Copyright 2019 Whalen Consulting LLC</a:t>
            </a:r>
          </a:p>
        </p:txBody>
      </p:sp>
    </p:spTree>
    <p:extLst>
      <p:ext uri="{BB962C8B-B14F-4D97-AF65-F5344CB8AC3E}">
        <p14:creationId xmlns:p14="http://schemas.microsoft.com/office/powerpoint/2010/main" val="424475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839" y="-16774"/>
            <a:ext cx="10515600" cy="1325563"/>
          </a:xfrm>
        </p:spPr>
        <p:txBody>
          <a:bodyPr/>
          <a:lstStyle/>
          <a:p>
            <a:r>
              <a:rPr lang="en-US" dirty="0"/>
              <a:t>Subject Matter Expertise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474" y="1308789"/>
            <a:ext cx="6044648" cy="5285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Expertise </a:t>
            </a:r>
            <a:endParaRPr lang="en-US" sz="1200" dirty="0"/>
          </a:p>
          <a:p>
            <a:r>
              <a:rPr lang="en-US" sz="1200" dirty="0"/>
              <a:t>-Science commercialization startups and technology transfer </a:t>
            </a:r>
          </a:p>
          <a:p>
            <a:r>
              <a:rPr lang="en-US" sz="1200" dirty="0"/>
              <a:t>-Applied magnetism and development of new magnetically enabled technology</a:t>
            </a:r>
          </a:p>
          <a:p>
            <a:r>
              <a:rPr lang="en-US" sz="1200" dirty="0"/>
              <a:t>-Crystalline materials growth and processing </a:t>
            </a:r>
          </a:p>
          <a:p>
            <a:r>
              <a:rPr lang="en-US" sz="1200" dirty="0"/>
              <a:t>-Hydrogen storage materials and fuel cell technology </a:t>
            </a:r>
          </a:p>
          <a:p>
            <a:r>
              <a:rPr lang="en-US" sz="1200" dirty="0"/>
              <a:t>-X-ray diffraction systems </a:t>
            </a:r>
          </a:p>
          <a:p>
            <a:r>
              <a:rPr lang="en-US" sz="1200" dirty="0"/>
              <a:t>-Novel process control systems </a:t>
            </a:r>
          </a:p>
          <a:p>
            <a:r>
              <a:rPr lang="en-US" sz="1200" dirty="0"/>
              <a:t>-Solid state physicochemical properties characterization </a:t>
            </a:r>
          </a:p>
          <a:p>
            <a:r>
              <a:rPr lang="en-US" sz="1200" dirty="0"/>
              <a:t>-Principal investigator experience on multiple successfully completed federally funded projects </a:t>
            </a:r>
          </a:p>
          <a:p>
            <a:r>
              <a:rPr lang="en-US" sz="1200" dirty="0"/>
              <a:t>-Highly collaborative cross-disciplinary research history spanning chemistry, materials science, physics and engineering </a:t>
            </a:r>
          </a:p>
          <a:p>
            <a:r>
              <a:rPr lang="en-US" sz="1200" dirty="0"/>
              <a:t>-Federal, state and locally funded laboratory-based grant seeking, research activity and reporting </a:t>
            </a:r>
          </a:p>
          <a:p>
            <a:r>
              <a:rPr lang="en-US" sz="1200" dirty="0"/>
              <a:t>-Setup and management of new and/or customized laboratories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6970643" y="1310584"/>
            <a:ext cx="49463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b="1" dirty="0">
                <a:solidFill>
                  <a:srgbClr val="000000"/>
                </a:solidFill>
              </a:rPr>
              <a:t>Technical Experience </a:t>
            </a:r>
            <a:endParaRPr lang="en-US" sz="1200" dirty="0">
              <a:solidFill>
                <a:srgbClr val="000000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-New and traditional crystal growth methods and custom small and large scale production systems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-Innovation-to-product development for science and technology based startup companies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-Crystalline materials growth and characterization using flux, </a:t>
            </a:r>
            <a:r>
              <a:rPr lang="en-US" sz="1200" dirty="0" err="1">
                <a:solidFill>
                  <a:srgbClr val="000000"/>
                </a:solidFill>
              </a:rPr>
              <a:t>Czchrolski</a:t>
            </a:r>
            <a:r>
              <a:rPr lang="en-US" sz="1200" dirty="0">
                <a:solidFill>
                  <a:srgbClr val="000000"/>
                </a:solidFill>
              </a:rPr>
              <a:t>, </a:t>
            </a:r>
            <a:r>
              <a:rPr lang="en-US" sz="1200" dirty="0" err="1">
                <a:solidFill>
                  <a:srgbClr val="000000"/>
                </a:solidFill>
              </a:rPr>
              <a:t>Brigemann</a:t>
            </a:r>
            <a:r>
              <a:rPr lang="en-US" sz="1200" dirty="0">
                <a:solidFill>
                  <a:srgbClr val="000000"/>
                </a:solidFill>
              </a:rPr>
              <a:t>, induction and solution growth methods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-Single crystal and powder X-ray diffraction and structural refinement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-Modeling of systems with computer generated simulations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-Simultaneous thermogravimetric analysis/ differential scanning calorimetry (TGA/DSC - SDT)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-Transmission and scanning electron microscopy/energy dispersive spectrometry (TEM/SEM/EDS)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-Physical properties probing (PPMS)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</a:t>
            </a:r>
            <a:r>
              <a:rPr lang="en-US" sz="1200" dirty="0" err="1">
                <a:solidFill>
                  <a:srgbClr val="000000"/>
                </a:solidFill>
              </a:rPr>
              <a:t>Magnetometry</a:t>
            </a:r>
            <a:r>
              <a:rPr lang="en-US" sz="1200" dirty="0">
                <a:solidFill>
                  <a:srgbClr val="000000"/>
                </a:solidFill>
              </a:rPr>
              <a:t>/electron paramagnetic resonance (MPMS-SQUID/EPR)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-Solid state magic angle spinning nuclear magnetic resonance (MAS-NMR)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-Pressure-composition-temperature isotherms (PCT/PCI)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-Optical Microscopy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rgbClr val="000000"/>
                </a:solidFill>
              </a:rPr>
              <a:t>-ASTM specifications testing</a:t>
            </a:r>
            <a:endParaRPr lang="en-US" sz="12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793631" cy="365125"/>
          </a:xfrm>
        </p:spPr>
        <p:txBody>
          <a:bodyPr/>
          <a:lstStyle/>
          <a:p>
            <a:r>
              <a:rPr lang="en-US" sz="800" dirty="0"/>
              <a:t>Copyright 2019 Whalen Consulting LLC</a:t>
            </a:r>
          </a:p>
        </p:txBody>
      </p:sp>
    </p:spTree>
    <p:extLst>
      <p:ext uri="{BB962C8B-B14F-4D97-AF65-F5344CB8AC3E}">
        <p14:creationId xmlns:p14="http://schemas.microsoft.com/office/powerpoint/2010/main" val="242448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1" y="657777"/>
            <a:ext cx="11070535" cy="3506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The goal of this talk is to go into the details of identifying gaps and problems (opportunities) in existing and new markets by acting upon customer feedback.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824" y="3360136"/>
            <a:ext cx="4291576" cy="3056501"/>
          </a:xfrm>
          <a:prstGeom prst="rect">
            <a:avLst/>
          </a:prstGeom>
        </p:spPr>
      </p:pic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793631" cy="365125"/>
          </a:xfrm>
        </p:spPr>
        <p:txBody>
          <a:bodyPr/>
          <a:lstStyle/>
          <a:p>
            <a:r>
              <a:rPr lang="en-US" sz="800" dirty="0"/>
              <a:t>Copyright 2019 Whalen Consulting LLC</a:t>
            </a:r>
          </a:p>
        </p:txBody>
      </p:sp>
    </p:spTree>
    <p:extLst>
      <p:ext uri="{BB962C8B-B14F-4D97-AF65-F5344CB8AC3E}">
        <p14:creationId xmlns:p14="http://schemas.microsoft.com/office/powerpoint/2010/main" val="181063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82" y="37134"/>
            <a:ext cx="10515600" cy="1325563"/>
          </a:xfrm>
        </p:spPr>
        <p:txBody>
          <a:bodyPr/>
          <a:lstStyle/>
          <a:p>
            <a:r>
              <a:rPr lang="en-US" dirty="0"/>
              <a:t>Basic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39" y="1535596"/>
            <a:ext cx="11416748" cy="4860028"/>
          </a:xfrm>
        </p:spPr>
        <p:txBody>
          <a:bodyPr>
            <a:normAutofit fontScale="92500"/>
          </a:bodyPr>
          <a:lstStyle/>
          <a:p>
            <a:r>
              <a:rPr lang="en-US" dirty="0"/>
              <a:t>VALUE is everything driving customer decisions to buy</a:t>
            </a:r>
          </a:p>
          <a:p>
            <a:endParaRPr lang="en-US" dirty="0"/>
          </a:p>
          <a:p>
            <a:r>
              <a:rPr lang="en-US" dirty="0"/>
              <a:t>Value comes from pain being stopped</a:t>
            </a:r>
          </a:p>
          <a:p>
            <a:endParaRPr lang="en-US" dirty="0"/>
          </a:p>
          <a:p>
            <a:r>
              <a:rPr lang="en-US" dirty="0"/>
              <a:t>Pain can come from many places and can often lead to furthered opportunities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Everyone has some kind of pain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Wealth creation vs. wealth transfer, both can solve problems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492875"/>
            <a:ext cx="17936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/>
              <a:t>Copyright 2019 Whalen Consulting LLC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0991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82" y="37134"/>
            <a:ext cx="10515600" cy="1325563"/>
          </a:xfrm>
        </p:spPr>
        <p:txBody>
          <a:bodyPr/>
          <a:lstStyle/>
          <a:p>
            <a:r>
              <a:rPr lang="en-US" dirty="0"/>
              <a:t>Who is the boss around here…?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39" y="2044286"/>
            <a:ext cx="7078317" cy="46745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Pitfalls</a:t>
            </a:r>
          </a:p>
          <a:p>
            <a:pPr lvl="1"/>
            <a:r>
              <a:rPr lang="en-US" dirty="0"/>
              <a:t>Goals of furthering knowledge</a:t>
            </a:r>
          </a:p>
          <a:p>
            <a:pPr lvl="1"/>
            <a:r>
              <a:rPr lang="en-US" dirty="0"/>
              <a:t>Following advice from non-customers</a:t>
            </a:r>
          </a:p>
          <a:p>
            <a:pPr lvl="1"/>
            <a:r>
              <a:rPr lang="en-US" dirty="0"/>
              <a:t>Unwillingness to accept market feedback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Opportunities</a:t>
            </a:r>
          </a:p>
          <a:p>
            <a:pPr lvl="1"/>
            <a:r>
              <a:rPr lang="en-US" dirty="0"/>
              <a:t>Negative customer feedback is an open door to discovering the problem…ask what the customer would like to have in a perfect world.</a:t>
            </a:r>
          </a:p>
          <a:p>
            <a:pPr lvl="1"/>
            <a:r>
              <a:rPr lang="en-US" dirty="0"/>
              <a:t>Aggregated customer feedback </a:t>
            </a:r>
          </a:p>
          <a:p>
            <a:pPr lvl="1"/>
            <a:r>
              <a:rPr lang="en-US" dirty="0"/>
              <a:t>De-risked decision making and 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49478" y="4990479"/>
            <a:ext cx="358802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Seemingly good ideas are only validated by market demand… </a:t>
            </a:r>
          </a:p>
          <a:p>
            <a:endParaRPr lang="en-US" dirty="0"/>
          </a:p>
          <a:p>
            <a:r>
              <a:rPr lang="en-US" dirty="0"/>
              <a:t>…otherwise they just sound like a good idea to YOU.</a:t>
            </a:r>
          </a:p>
        </p:txBody>
      </p:sp>
      <p:pic>
        <p:nvPicPr>
          <p:cNvPr id="2054" name="Picture 6" descr="Image result for handing over mon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78" y="780340"/>
            <a:ext cx="3462269" cy="195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 txBox="1">
            <a:spLocks/>
          </p:cNvSpPr>
          <p:nvPr/>
        </p:nvSpPr>
        <p:spPr>
          <a:xfrm>
            <a:off x="0" y="6492875"/>
            <a:ext cx="17936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/>
              <a:t>Copyright 2019 Whalen Consulting LLC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1072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Coaxing out the truth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Assessing markets and gathering real feedback is the very first step after you have an idea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 don’t need a product idea, but it’s OK to have one at this point</a:t>
            </a:r>
          </a:p>
          <a:p>
            <a:pPr lvl="1"/>
            <a:r>
              <a:rPr lang="en-US" dirty="0"/>
              <a:t>Nobody likes emails from people they don’t know, face to face = BEST but phone is better than email</a:t>
            </a:r>
          </a:p>
          <a:p>
            <a:pPr lvl="1"/>
            <a:r>
              <a:rPr lang="en-US" dirty="0"/>
              <a:t>Make analogies to other solutions in different markets to help customers see your point</a:t>
            </a:r>
          </a:p>
          <a:p>
            <a:pPr lvl="1"/>
            <a:r>
              <a:rPr lang="en-US" dirty="0"/>
              <a:t>Ask why over and over, understand their purpose for wanting the solution so you can make yours a perfect fit</a:t>
            </a:r>
          </a:p>
          <a:p>
            <a:pPr lvl="1"/>
            <a:r>
              <a:rPr lang="en-US" dirty="0"/>
              <a:t>Don’t disagree on anything, just note everything and digest it after the interaction</a:t>
            </a:r>
          </a:p>
          <a:p>
            <a:pPr lvl="1"/>
            <a:r>
              <a:rPr lang="en-US" dirty="0"/>
              <a:t>Make a plan and stick to it, draw your conclusions after you have all your feedback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492875"/>
            <a:ext cx="17936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/>
              <a:t>Copyright 2019 Whalen Consulting LLC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0778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Coaxing out the truth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987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Customers often just know what solution they want, but not how to get it or what would be entailed in making the 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Listen…have patience</a:t>
            </a:r>
          </a:p>
          <a:p>
            <a:pPr lvl="1"/>
            <a:r>
              <a:rPr lang="en-US" dirty="0"/>
              <a:t>Ask questions, now is not the time to sell!</a:t>
            </a:r>
          </a:p>
          <a:p>
            <a:pPr lvl="1"/>
            <a:r>
              <a:rPr lang="en-US" dirty="0"/>
              <a:t>Drip don’t deluge, be respectful of peoples’ time</a:t>
            </a:r>
          </a:p>
          <a:p>
            <a:pPr lvl="1"/>
            <a:r>
              <a:rPr lang="en-US" dirty="0"/>
              <a:t>Transparency goes a long way, tell customers you want your product to make them very satisfied</a:t>
            </a:r>
          </a:p>
          <a:p>
            <a:pPr lvl="1"/>
            <a:r>
              <a:rPr lang="en-US" dirty="0"/>
              <a:t>Understand who you are talking to and keep this in mind when getting feedback: influencer, gatekeeper, decision maker, payer, user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Your product is important to your customer in this order: Why &gt; How &gt; What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492875"/>
            <a:ext cx="17936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/>
              <a:t>Copyright 2019 Whalen Consulting LLC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393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1175</Words>
  <Application>Microsoft Office PowerPoint</Application>
  <PresentationFormat>Widescreen</PresentationFormat>
  <Paragraphs>158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Hitting the Nail on the Head with  Market Driven Decisions</vt:lpstr>
      <vt:lpstr>Who am I?</vt:lpstr>
      <vt:lpstr>My Story</vt:lpstr>
      <vt:lpstr>Subject Matter Expertise</vt:lpstr>
      <vt:lpstr>PowerPoint Presentation</vt:lpstr>
      <vt:lpstr>Basic Concepts</vt:lpstr>
      <vt:lpstr>Who is the boss around here…?</vt:lpstr>
      <vt:lpstr>Coaxing out the truth 1</vt:lpstr>
      <vt:lpstr>Coaxing out the truth 2</vt:lpstr>
      <vt:lpstr>Coaxing out the truth 3</vt:lpstr>
      <vt:lpstr>Knowing when it’s right</vt:lpstr>
      <vt:lpstr>Hashing up the perfect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Commercialization &amp; Entrepreneurship</dc:title>
  <dc:creator>Jeffrey Whalen</dc:creator>
  <cp:lastModifiedBy>Jeff Whalen</cp:lastModifiedBy>
  <cp:revision>55</cp:revision>
  <dcterms:created xsi:type="dcterms:W3CDTF">2017-07-17T18:50:06Z</dcterms:created>
  <dcterms:modified xsi:type="dcterms:W3CDTF">2021-09-28T21:59:03Z</dcterms:modified>
</cp:coreProperties>
</file>