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8" r:id="rId7"/>
    <p:sldId id="259" r:id="rId8"/>
    <p:sldId id="261" r:id="rId9"/>
    <p:sldId id="262" r:id="rId10"/>
    <p:sldId id="263" r:id="rId11"/>
    <p:sldId id="264" r:id="rId12"/>
    <p:sldId id="269" r:id="rId13"/>
    <p:sldId id="265" r:id="rId14"/>
    <p:sldId id="272" r:id="rId15"/>
    <p:sldId id="274" r:id="rId16"/>
    <p:sldId id="273" r:id="rId17"/>
    <p:sldId id="270" r:id="rId18"/>
    <p:sldId id="271" r:id="rId19"/>
    <p:sldId id="275" r:id="rId20"/>
    <p:sldId id="26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E32"/>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8" autoAdjust="0"/>
    <p:restoredTop sz="94641" autoAdjust="0"/>
  </p:normalViewPr>
  <p:slideViewPr>
    <p:cSldViewPr snapToGrid="0" snapToObjects="1">
      <p:cViewPr varScale="1">
        <p:scale>
          <a:sx n="208" d="100"/>
          <a:sy n="208" d="100"/>
        </p:scale>
        <p:origin x="424" y="1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3EC14-1AB8-41EF-888E-2B3A4872E2D0}" type="datetimeFigureOut">
              <a:rPr lang="en-US" smtClean="0"/>
              <a:t>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05F28-C763-4B45-8A0B-AB2A531298F9}" type="slidenum">
              <a:rPr lang="en-US" smtClean="0"/>
              <a:t>‹#›</a:t>
            </a:fld>
            <a:endParaRPr lang="en-US"/>
          </a:p>
        </p:txBody>
      </p:sp>
    </p:spTree>
    <p:extLst>
      <p:ext uri="{BB962C8B-B14F-4D97-AF65-F5344CB8AC3E}">
        <p14:creationId xmlns:p14="http://schemas.microsoft.com/office/powerpoint/2010/main" val="2738485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05F28-C763-4B45-8A0B-AB2A531298F9}" type="slidenum">
              <a:rPr lang="en-US" smtClean="0"/>
              <a:t>1</a:t>
            </a:fld>
            <a:endParaRPr lang="en-US"/>
          </a:p>
        </p:txBody>
      </p:sp>
    </p:spTree>
    <p:extLst>
      <p:ext uri="{BB962C8B-B14F-4D97-AF65-F5344CB8AC3E}">
        <p14:creationId xmlns:p14="http://schemas.microsoft.com/office/powerpoint/2010/main" val="233790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05F28-C763-4B45-8A0B-AB2A531298F9}" type="slidenum">
              <a:rPr lang="en-US" smtClean="0"/>
              <a:t>12</a:t>
            </a:fld>
            <a:endParaRPr lang="en-US"/>
          </a:p>
        </p:txBody>
      </p:sp>
    </p:spTree>
    <p:extLst>
      <p:ext uri="{BB962C8B-B14F-4D97-AF65-F5344CB8AC3E}">
        <p14:creationId xmlns:p14="http://schemas.microsoft.com/office/powerpoint/2010/main" val="21551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05F28-C763-4B45-8A0B-AB2A531298F9}" type="slidenum">
              <a:rPr lang="en-US" smtClean="0"/>
              <a:t>14</a:t>
            </a:fld>
            <a:endParaRPr lang="en-US"/>
          </a:p>
        </p:txBody>
      </p:sp>
    </p:spTree>
    <p:extLst>
      <p:ext uri="{BB962C8B-B14F-4D97-AF65-F5344CB8AC3E}">
        <p14:creationId xmlns:p14="http://schemas.microsoft.com/office/powerpoint/2010/main" val="12681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05F28-C763-4B45-8A0B-AB2A531298F9}" type="slidenum">
              <a:rPr lang="en-US" smtClean="0"/>
              <a:t>15</a:t>
            </a:fld>
            <a:endParaRPr lang="en-US"/>
          </a:p>
        </p:txBody>
      </p:sp>
    </p:spTree>
    <p:extLst>
      <p:ext uri="{BB962C8B-B14F-4D97-AF65-F5344CB8AC3E}">
        <p14:creationId xmlns:p14="http://schemas.microsoft.com/office/powerpoint/2010/main" val="1599465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35537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4896"/>
            <a:ext cx="8229600" cy="972205"/>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2347307"/>
            <a:ext cx="8229600" cy="3700025"/>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08684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D0B88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768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8013"/>
            <a:ext cx="8229600" cy="863982"/>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2189650"/>
            <a:ext cx="4038600" cy="3941383"/>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89650"/>
            <a:ext cx="4038600" cy="3941383"/>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0440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43719"/>
            <a:ext cx="4040188" cy="7997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07167"/>
            <a:ext cx="4040188"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43719"/>
            <a:ext cx="4041775" cy="7997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07167"/>
            <a:ext cx="4041775" cy="3932626"/>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21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417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64898"/>
            <a:ext cx="3008313" cy="1268684"/>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1164898"/>
            <a:ext cx="5111750" cy="5421586"/>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433583"/>
            <a:ext cx="3008313" cy="415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5237654"/>
            <a:ext cx="7260896" cy="384067"/>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464207"/>
            <a:ext cx="7260896" cy="4642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10134" y="5621722"/>
            <a:ext cx="7260896" cy="734628"/>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6801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487441"/>
            <a:ext cx="8229600" cy="3643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BFF53-7C97-8C49-AB42-96FD965FEBF4}" type="datetimeFigureOut">
              <a:rPr lang="en-US" smtClean="0"/>
              <a:t>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icse.jmc.fsu.edu/competitions/innolevation-challeng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s://icse.jmc.fsu.edu/competitions/innolevation-challenge/timeli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tinyurl.com/jmcic24stage1" TargetMode="External"/><Relationship Id="rId2" Type="http://schemas.openxmlformats.org/officeDocument/2006/relationships/hyperlink" Target="https://icse.jmc.fsu.edu/competitions/innolevation-challenge/resources" TargetMode="Externa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mailto:mrodgers@jmc.fsu.edu" TargetMode="External"/><Relationship Id="rId2" Type="http://schemas.openxmlformats.org/officeDocument/2006/relationships/hyperlink" Target="mailto:ksimpson@jimmoranschool.fsu.edu"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cse.jmc.fsu.edu/competitions/innolevation-challenge/guidelines-requir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62743" y="365760"/>
            <a:ext cx="1837508" cy="724908"/>
          </a:xfrm>
          <a:prstGeom prst="rect">
            <a:avLst/>
          </a:prstGeom>
          <a:solidFill>
            <a:srgbClr val="771E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a:xfrm>
            <a:off x="685800" y="1090669"/>
            <a:ext cx="7995492" cy="5288098"/>
          </a:xfrm>
        </p:spPr>
        <p:txBody>
          <a:bodyPr>
            <a:normAutofit/>
          </a:bodyPr>
          <a:lstStyle/>
          <a:p>
            <a:r>
              <a:rPr lang="en-US" dirty="0"/>
              <a:t>2023 - 2024</a:t>
            </a:r>
            <a:br>
              <a:rPr lang="en-US" dirty="0"/>
            </a:br>
            <a:r>
              <a:rPr lang="en-US" dirty="0"/>
              <a:t>InNOLEvation</a:t>
            </a:r>
            <a:r>
              <a:rPr lang="en-US" b="0" i="0" dirty="0">
                <a:effectLst/>
                <a:latin typeface="acumin-pro-condensed"/>
              </a:rPr>
              <a:t>®</a:t>
            </a:r>
            <a:r>
              <a:rPr lang="en-US" dirty="0"/>
              <a:t> Challenge</a:t>
            </a:r>
            <a:br>
              <a:rPr lang="en-US" dirty="0"/>
            </a:br>
            <a:r>
              <a:rPr lang="en-US" dirty="0"/>
              <a:t>Information Session</a:t>
            </a:r>
            <a:br>
              <a:rPr lang="en-US" dirty="0"/>
            </a:br>
            <a:endParaRPr lang="en-US" dirty="0"/>
          </a:p>
        </p:txBody>
      </p:sp>
      <p:sp>
        <p:nvSpPr>
          <p:cNvPr id="3" name="Rectangle 2"/>
          <p:cNvSpPr/>
          <p:nvPr/>
        </p:nvSpPr>
        <p:spPr>
          <a:xfrm>
            <a:off x="217714" y="217714"/>
            <a:ext cx="1153886" cy="1107909"/>
          </a:xfrm>
          <a:prstGeom prst="rect">
            <a:avLst/>
          </a:prstGeom>
          <a:solidFill>
            <a:srgbClr val="771E32"/>
          </a:solidFill>
          <a:ln>
            <a:solidFill>
              <a:srgbClr val="771E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0FF6DA8-6F2C-4AE4-A15B-A22BD2A82512}"/>
              </a:ext>
            </a:extLst>
          </p:cNvPr>
          <p:cNvPicPr>
            <a:picLocks noChangeAspect="1"/>
          </p:cNvPicPr>
          <p:nvPr/>
        </p:nvPicPr>
        <p:blipFill>
          <a:blip r:embed="rId3"/>
          <a:stretch>
            <a:fillRect/>
          </a:stretch>
        </p:blipFill>
        <p:spPr>
          <a:xfrm>
            <a:off x="-205274" y="-219781"/>
            <a:ext cx="5100735" cy="1569457"/>
          </a:xfrm>
          <a:prstGeom prst="rect">
            <a:avLst/>
          </a:prstGeom>
        </p:spPr>
      </p:pic>
    </p:spTree>
    <p:extLst>
      <p:ext uri="{BB962C8B-B14F-4D97-AF65-F5344CB8AC3E}">
        <p14:creationId xmlns:p14="http://schemas.microsoft.com/office/powerpoint/2010/main" val="81084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III (Due Feb. 23</a:t>
            </a:r>
            <a:r>
              <a:rPr lang="en-US" baseline="30000" dirty="0"/>
              <a:t>rd</a:t>
            </a:r>
            <a:r>
              <a:rPr lang="en-US" dirty="0"/>
              <a:t>)</a:t>
            </a:r>
          </a:p>
        </p:txBody>
      </p:sp>
      <p:sp>
        <p:nvSpPr>
          <p:cNvPr id="3" name="Content Placeholder 2"/>
          <p:cNvSpPr>
            <a:spLocks noGrp="1"/>
          </p:cNvSpPr>
          <p:nvPr>
            <p:ph idx="1"/>
          </p:nvPr>
        </p:nvSpPr>
        <p:spPr/>
        <p:txBody>
          <a:bodyPr>
            <a:normAutofit fontScale="92500" lnSpcReduction="10000"/>
          </a:bodyPr>
          <a:lstStyle/>
          <a:p>
            <a:r>
              <a:rPr lang="en-US" dirty="0"/>
              <a:t>Prepare and submit a one-page executive summary of the business that will be sent to the judges for the final presentations. Submission three is due February 23</a:t>
            </a:r>
            <a:r>
              <a:rPr lang="en-US" baseline="30000" dirty="0"/>
              <a:t>rd</a:t>
            </a:r>
            <a:r>
              <a:rPr lang="en-US" dirty="0"/>
              <a:t>. </a:t>
            </a:r>
          </a:p>
          <a:p>
            <a:pPr lvl="1"/>
            <a:r>
              <a:rPr lang="en-US" dirty="0"/>
              <a:t> summarizes your entire project from beginning to end. </a:t>
            </a:r>
          </a:p>
          <a:p>
            <a:r>
              <a:rPr lang="en-US" dirty="0"/>
              <a:t>Present to a panel of judges on March 1</a:t>
            </a:r>
            <a:r>
              <a:rPr lang="en-US" baseline="30000" dirty="0"/>
              <a:t>st</a:t>
            </a:r>
            <a:r>
              <a:rPr lang="en-US" dirty="0"/>
              <a:t> at the Finals where the winners are chosen. </a:t>
            </a:r>
          </a:p>
          <a:p>
            <a:endParaRPr lang="en-US" dirty="0"/>
          </a:p>
          <a:p>
            <a:endParaRPr lang="en-US" dirty="0"/>
          </a:p>
        </p:txBody>
      </p:sp>
    </p:spTree>
    <p:extLst>
      <p:ext uri="{BB962C8B-B14F-4D97-AF65-F5344CB8AC3E}">
        <p14:creationId xmlns:p14="http://schemas.microsoft.com/office/powerpoint/2010/main" val="14380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316"/>
            <a:ext cx="8229600" cy="972205"/>
          </a:xfrm>
        </p:spPr>
        <p:txBody>
          <a:bodyPr/>
          <a:lstStyle/>
          <a:p>
            <a:r>
              <a:rPr lang="en-US" dirty="0"/>
              <a:t>Judging Criteria</a:t>
            </a:r>
          </a:p>
        </p:txBody>
      </p:sp>
      <p:sp>
        <p:nvSpPr>
          <p:cNvPr id="3" name="Content Placeholder 2"/>
          <p:cNvSpPr>
            <a:spLocks noGrp="1"/>
          </p:cNvSpPr>
          <p:nvPr>
            <p:ph idx="1"/>
          </p:nvPr>
        </p:nvSpPr>
        <p:spPr>
          <a:xfrm>
            <a:off x="330505" y="1801816"/>
            <a:ext cx="8813495" cy="4208444"/>
          </a:xfrm>
        </p:spPr>
        <p:txBody>
          <a:bodyPr>
            <a:noAutofit/>
          </a:bodyPr>
          <a:lstStyle/>
          <a:p>
            <a:r>
              <a:rPr lang="en-US" sz="1600" dirty="0"/>
              <a:t>Did the team identify a significant problem or unmet need and create a venture to solve this problem?</a:t>
            </a:r>
          </a:p>
          <a:p>
            <a:r>
              <a:rPr lang="en-US" sz="1600" dirty="0"/>
              <a:t>What is the size of the market and what percentage do you expect to capture?</a:t>
            </a:r>
          </a:p>
          <a:p>
            <a:r>
              <a:rPr lang="en-US" sz="1600" dirty="0"/>
              <a:t>Has the team developed a prototype or minimum viable product? How far along are you on the product cycle?</a:t>
            </a:r>
          </a:p>
          <a:p>
            <a:r>
              <a:rPr lang="en-US" sz="1600" dirty="0"/>
              <a:t>Does the team have significant evidence that the solution is validated (includes letters of intent, purchase contracts, sales, and partners)?</a:t>
            </a:r>
          </a:p>
          <a:p>
            <a:r>
              <a:rPr lang="en-US" sz="1600" dirty="0"/>
              <a:t>How will the prize money help your venture?</a:t>
            </a:r>
          </a:p>
          <a:p>
            <a:r>
              <a:rPr lang="en-US" sz="1600" dirty="0"/>
              <a:t>For social ventures:</a:t>
            </a:r>
          </a:p>
          <a:p>
            <a:pPr lvl="1"/>
            <a:r>
              <a:rPr lang="en-US" sz="1400" dirty="0"/>
              <a:t>Is addressing the social/environmental problem the primary purpose for the creation of the enterprise? If so, why?</a:t>
            </a:r>
          </a:p>
          <a:p>
            <a:pPr lvl="1"/>
            <a:r>
              <a:rPr lang="en-US" sz="1400" dirty="0"/>
              <a:t>Does it have an innovative, systemic approach to addressing the social/environmental problem? If so, how?</a:t>
            </a:r>
          </a:p>
          <a:p>
            <a:pPr lvl="1"/>
            <a:r>
              <a:rPr lang="en-US" sz="1400" dirty="0"/>
              <a:t>Does the organization have a sustainable approach to achieving its mission and implementing/scaling its innovative approach to addressing the social/environment problem? If so, explain.</a:t>
            </a:r>
          </a:p>
          <a:p>
            <a:r>
              <a:rPr lang="en-US" sz="1600" dirty="0"/>
              <a:t>If your venture does not address a social/environmental problem as its primary purpose, does it positively impact society in some other manner? If so, how?</a:t>
            </a:r>
          </a:p>
        </p:txBody>
      </p:sp>
    </p:spTree>
    <p:extLst>
      <p:ext uri="{BB962C8B-B14F-4D97-AF65-F5344CB8AC3E}">
        <p14:creationId xmlns:p14="http://schemas.microsoft.com/office/powerpoint/2010/main" val="2415448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316"/>
            <a:ext cx="8229600" cy="972205"/>
          </a:xfrm>
        </p:spPr>
        <p:txBody>
          <a:bodyPr/>
          <a:lstStyle/>
          <a:p>
            <a:r>
              <a:rPr lang="en-US" dirty="0"/>
              <a:t>Judging Criteria </a:t>
            </a:r>
            <a:r>
              <a:rPr lang="en-US"/>
              <a:t>(continued)</a:t>
            </a:r>
            <a:endParaRPr lang="en-US" dirty="0"/>
          </a:p>
        </p:txBody>
      </p:sp>
      <p:sp>
        <p:nvSpPr>
          <p:cNvPr id="3" name="Content Placeholder 2"/>
          <p:cNvSpPr>
            <a:spLocks noGrp="1"/>
          </p:cNvSpPr>
          <p:nvPr>
            <p:ph idx="1"/>
          </p:nvPr>
        </p:nvSpPr>
        <p:spPr>
          <a:xfrm>
            <a:off x="330506" y="1801815"/>
            <a:ext cx="4457252" cy="4783919"/>
          </a:xfrm>
        </p:spPr>
        <p:txBody>
          <a:bodyPr>
            <a:noAutofit/>
          </a:bodyPr>
          <a:lstStyle/>
          <a:p>
            <a:pPr marL="0" indent="0">
              <a:buNone/>
            </a:pPr>
            <a:r>
              <a:rPr lang="en-US" sz="1200" b="1" dirty="0"/>
              <a:t>Most Innovative Award </a:t>
            </a:r>
            <a:r>
              <a:rPr lang="en-US" sz="1200" dirty="0"/>
              <a:t>$4,000</a:t>
            </a:r>
          </a:p>
          <a:p>
            <a:r>
              <a:rPr lang="en-US" sz="1200" dirty="0"/>
              <a:t>Creativity</a:t>
            </a:r>
          </a:p>
          <a:p>
            <a:r>
              <a:rPr lang="en-US" sz="1200" dirty="0"/>
              <a:t>Disruptiveness</a:t>
            </a:r>
          </a:p>
          <a:p>
            <a:r>
              <a:rPr lang="en-US" sz="1200" dirty="0"/>
              <a:t>Ability to solve a problem in new ways</a:t>
            </a:r>
          </a:p>
          <a:p>
            <a:r>
              <a:rPr lang="en-US" sz="1200" dirty="0"/>
              <a:t>Prototype or MVP developed</a:t>
            </a:r>
          </a:p>
          <a:p>
            <a:r>
              <a:rPr lang="en-US" sz="1200" dirty="0"/>
              <a:t>Demonstrated differentiation from competitors</a:t>
            </a:r>
          </a:p>
          <a:p>
            <a:pPr marL="0" indent="0">
              <a:buNone/>
            </a:pPr>
            <a:r>
              <a:rPr lang="en-US" sz="1200" b="1" dirty="0"/>
              <a:t>Jim Moran Challenge Social Venture Award </a:t>
            </a:r>
            <a:r>
              <a:rPr lang="en-US" sz="1200" dirty="0"/>
              <a:t>$4,000</a:t>
            </a:r>
          </a:p>
          <a:p>
            <a:r>
              <a:rPr lang="en-US" sz="1200" dirty="0"/>
              <a:t>Primary purpose is addressing social/environmental problem</a:t>
            </a:r>
          </a:p>
          <a:p>
            <a:r>
              <a:rPr lang="en-US" sz="1200" dirty="0"/>
              <a:t>Systemic approach to addressing social/environmental problem</a:t>
            </a:r>
          </a:p>
          <a:p>
            <a:r>
              <a:rPr lang="en-US" sz="1200" dirty="0"/>
              <a:t>Sustainable approach to achieving its mission</a:t>
            </a:r>
          </a:p>
          <a:p>
            <a:r>
              <a:rPr lang="en-US" sz="1200" dirty="0"/>
              <a:t>Positively impacts society</a:t>
            </a:r>
          </a:p>
          <a:p>
            <a:r>
              <a:rPr lang="en-US" sz="1200" dirty="0"/>
              <a:t>Triple Bottom Line</a:t>
            </a:r>
          </a:p>
          <a:p>
            <a:pPr marL="0" indent="0">
              <a:buNone/>
            </a:pPr>
            <a:r>
              <a:rPr lang="en-US" sz="1200" b="1" dirty="0"/>
              <a:t>Spirit of Entrepreneurship Award </a:t>
            </a:r>
            <a:r>
              <a:rPr lang="en-US" sz="1200" dirty="0"/>
              <a:t>$4,000</a:t>
            </a:r>
          </a:p>
          <a:p>
            <a:r>
              <a:rPr lang="en-US" sz="1200" dirty="0"/>
              <a:t>Presentation</a:t>
            </a:r>
          </a:p>
          <a:p>
            <a:r>
              <a:rPr lang="en-US" sz="1200" dirty="0"/>
              <a:t>Passion</a:t>
            </a:r>
          </a:p>
          <a:p>
            <a:r>
              <a:rPr lang="en-US" sz="1200" dirty="0"/>
              <a:t>Character</a:t>
            </a:r>
          </a:p>
          <a:p>
            <a:r>
              <a:rPr lang="en-US" sz="1200" dirty="0"/>
              <a:t>Teamwork</a:t>
            </a:r>
          </a:p>
        </p:txBody>
      </p:sp>
      <p:sp>
        <p:nvSpPr>
          <p:cNvPr id="4" name="Content Placeholder 2"/>
          <p:cNvSpPr txBox="1">
            <a:spLocks/>
          </p:cNvSpPr>
          <p:nvPr/>
        </p:nvSpPr>
        <p:spPr>
          <a:xfrm>
            <a:off x="4990573" y="1801816"/>
            <a:ext cx="3968492" cy="47839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err="1"/>
              <a:t>DivvyUp</a:t>
            </a:r>
            <a:r>
              <a:rPr lang="en-US" sz="1200" b="1" dirty="0"/>
              <a:t> Most Viable Award </a:t>
            </a:r>
            <a:r>
              <a:rPr lang="en-US" sz="1200" dirty="0"/>
              <a:t>$4,000</a:t>
            </a:r>
          </a:p>
          <a:p>
            <a:r>
              <a:rPr lang="en-US" sz="1200" dirty="0"/>
              <a:t>Strong first year sales</a:t>
            </a:r>
          </a:p>
          <a:p>
            <a:r>
              <a:rPr lang="en-US" sz="1200" dirty="0"/>
              <a:t>Proven validation of market</a:t>
            </a:r>
          </a:p>
          <a:p>
            <a:r>
              <a:rPr lang="en-US" sz="1200" dirty="0"/>
              <a:t>Demonstrated execution ability</a:t>
            </a:r>
          </a:p>
          <a:p>
            <a:r>
              <a:rPr lang="en-US" sz="1200" dirty="0"/>
              <a:t>Validated and realistic financial model</a:t>
            </a:r>
          </a:p>
          <a:p>
            <a:r>
              <a:rPr lang="en-US" sz="1200" dirty="0"/>
              <a:t>Demonstrated differentiation from competitors</a:t>
            </a:r>
          </a:p>
          <a:p>
            <a:pPr marL="0" indent="0">
              <a:buNone/>
            </a:pPr>
            <a:r>
              <a:rPr lang="en-US" sz="1200" b="1" dirty="0"/>
              <a:t>Most Scalable Award </a:t>
            </a:r>
            <a:r>
              <a:rPr lang="en-US" sz="1200" dirty="0"/>
              <a:t>$4,000</a:t>
            </a:r>
          </a:p>
          <a:p>
            <a:r>
              <a:rPr lang="en-US" sz="1200" dirty="0"/>
              <a:t>Strong five-year sales potential</a:t>
            </a:r>
          </a:p>
          <a:p>
            <a:r>
              <a:rPr lang="en-US" sz="1200" dirty="0"/>
              <a:t>Actionable plan for growth</a:t>
            </a:r>
          </a:p>
          <a:p>
            <a:r>
              <a:rPr lang="en-US" sz="1200" dirty="0"/>
              <a:t>Potential for new markets</a:t>
            </a:r>
          </a:p>
          <a:p>
            <a:r>
              <a:rPr lang="en-US" sz="1200" dirty="0"/>
              <a:t>Potential for outside investment</a:t>
            </a:r>
          </a:p>
          <a:p>
            <a:r>
              <a:rPr lang="en-US" sz="1200" dirty="0"/>
              <a:t>Probability for greater global expansion</a:t>
            </a:r>
          </a:p>
          <a:p>
            <a:pPr marL="0" indent="0">
              <a:buNone/>
            </a:pPr>
            <a:r>
              <a:rPr lang="en-US" sz="1200" b="1" dirty="0"/>
              <a:t>Best Overall Award </a:t>
            </a:r>
            <a:r>
              <a:rPr lang="en-US" sz="1200" dirty="0"/>
              <a:t>$10,000</a:t>
            </a:r>
          </a:p>
          <a:p>
            <a:r>
              <a:rPr lang="en-US" sz="1200" dirty="0"/>
              <a:t>Highest points overall of all criteria added together</a:t>
            </a:r>
          </a:p>
          <a:p>
            <a:pPr marL="0" indent="0">
              <a:buNone/>
            </a:pPr>
            <a:r>
              <a:rPr lang="en-US" sz="1200" b="1" dirty="0"/>
              <a:t>Finalist</a:t>
            </a:r>
            <a:endParaRPr lang="en-US" sz="1200" dirty="0"/>
          </a:p>
          <a:p>
            <a:r>
              <a:rPr lang="en-US" sz="1200" dirty="0"/>
              <a:t>$500 if no award is won</a:t>
            </a:r>
          </a:p>
        </p:txBody>
      </p:sp>
    </p:spTree>
    <p:extLst>
      <p:ext uri="{BB962C8B-B14F-4D97-AF65-F5344CB8AC3E}">
        <p14:creationId xmlns:p14="http://schemas.microsoft.com/office/powerpoint/2010/main" val="2038358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316"/>
            <a:ext cx="8229600" cy="972205"/>
          </a:xfrm>
        </p:spPr>
        <p:txBody>
          <a:bodyPr/>
          <a:lstStyle/>
          <a:p>
            <a:r>
              <a:rPr lang="en-US" dirty="0"/>
              <a:t>Forming a Team</a:t>
            </a:r>
          </a:p>
        </p:txBody>
      </p:sp>
      <p:sp>
        <p:nvSpPr>
          <p:cNvPr id="3" name="Content Placeholder 2"/>
          <p:cNvSpPr>
            <a:spLocks noGrp="1"/>
          </p:cNvSpPr>
          <p:nvPr>
            <p:ph idx="1"/>
          </p:nvPr>
        </p:nvSpPr>
        <p:spPr>
          <a:xfrm>
            <a:off x="708917" y="2010343"/>
            <a:ext cx="7623425" cy="3760220"/>
          </a:xfrm>
        </p:spPr>
        <p:txBody>
          <a:bodyPr>
            <a:noAutofit/>
          </a:bodyPr>
          <a:lstStyle/>
          <a:p>
            <a:r>
              <a:rPr lang="en-US" sz="2400" dirty="0"/>
              <a:t>It isn’t required, but we recommend students work in teams of at least three people rather than working alone.</a:t>
            </a:r>
          </a:p>
          <a:p>
            <a:r>
              <a:rPr lang="en-US" sz="2400" dirty="0"/>
              <a:t>Attend workshops to meet people and join a team</a:t>
            </a:r>
          </a:p>
          <a:p>
            <a:r>
              <a:rPr lang="en-US" sz="2400" dirty="0"/>
              <a:t>Recruit students from across different disciplines to join your team</a:t>
            </a:r>
          </a:p>
          <a:p>
            <a:r>
              <a:rPr lang="en-US" sz="2400" dirty="0"/>
              <a:t>The best teams all have different majors and interests.</a:t>
            </a:r>
          </a:p>
          <a:p>
            <a:r>
              <a:rPr lang="en-US" sz="2400" dirty="0"/>
              <a:t>Remember, the deadline to form your team is January 17</a:t>
            </a:r>
            <a:r>
              <a:rPr lang="en-US" sz="2400" baseline="30000" dirty="0"/>
              <a:t>th</a:t>
            </a:r>
            <a:r>
              <a:rPr lang="en-US" sz="2400" dirty="0"/>
              <a:t> so you have plenty of time! </a:t>
            </a:r>
            <a:endParaRPr lang="en-US" sz="2000" dirty="0"/>
          </a:p>
          <a:p>
            <a:pPr marL="0" indent="0">
              <a:buNone/>
            </a:pPr>
            <a:endParaRPr lang="en-US" sz="2000" dirty="0"/>
          </a:p>
        </p:txBody>
      </p:sp>
    </p:spTree>
    <p:extLst>
      <p:ext uri="{BB962C8B-B14F-4D97-AF65-F5344CB8AC3E}">
        <p14:creationId xmlns:p14="http://schemas.microsoft.com/office/powerpoint/2010/main" val="3954068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Apply</a:t>
            </a:r>
          </a:p>
        </p:txBody>
      </p:sp>
      <p:sp>
        <p:nvSpPr>
          <p:cNvPr id="3" name="Content Placeholder 2"/>
          <p:cNvSpPr>
            <a:spLocks noGrp="1"/>
          </p:cNvSpPr>
          <p:nvPr>
            <p:ph idx="1"/>
          </p:nvPr>
        </p:nvSpPr>
        <p:spPr>
          <a:xfrm>
            <a:off x="457199" y="2137101"/>
            <a:ext cx="8574833" cy="4126645"/>
          </a:xfrm>
        </p:spPr>
        <p:txBody>
          <a:bodyPr>
            <a:normAutofit fontScale="47500" lnSpcReduction="20000"/>
          </a:bodyPr>
          <a:lstStyle/>
          <a:p>
            <a:pPr marL="0" indent="0">
              <a:buNone/>
            </a:pPr>
            <a:endParaRPr lang="en-US" dirty="0"/>
          </a:p>
          <a:p>
            <a:r>
              <a:rPr lang="en-US" sz="4000" dirty="0"/>
              <a:t>Apply on https://jmc-fsu.startuptree.co/</a:t>
            </a:r>
            <a:endParaRPr lang="en-US" sz="1800" dirty="0">
              <a:effectLst/>
              <a:latin typeface="Calibri" panose="020F0502020204030204" pitchFamily="34" charset="0"/>
              <a:ea typeface="Calibri" panose="020F0502020204030204" pitchFamily="34" charset="0"/>
            </a:endParaRPr>
          </a:p>
          <a:p>
            <a:pPr marL="0" indent="0">
              <a:buNone/>
            </a:pPr>
            <a:endParaRPr lang="en-US" sz="4000" dirty="0"/>
          </a:p>
          <a:p>
            <a:r>
              <a:rPr lang="en-US" sz="4000" dirty="0"/>
              <a:t>Deadline to apply: </a:t>
            </a:r>
            <a:r>
              <a:rPr lang="en-US" sz="4000" b="1" dirty="0"/>
              <a:t>January 17</a:t>
            </a:r>
            <a:r>
              <a:rPr lang="en-US" sz="4000" b="1" baseline="30000" dirty="0"/>
              <a:t>th</a:t>
            </a:r>
            <a:r>
              <a:rPr lang="en-US" sz="4000" b="1" dirty="0"/>
              <a:t>, 2024 </a:t>
            </a:r>
            <a:r>
              <a:rPr lang="en-US" sz="4000" dirty="0"/>
              <a:t>at midnight</a:t>
            </a:r>
          </a:p>
          <a:p>
            <a:pPr marL="0" indent="0">
              <a:buNone/>
            </a:pPr>
            <a:endParaRPr lang="en-US" sz="4000" dirty="0"/>
          </a:p>
          <a:p>
            <a:r>
              <a:rPr lang="en-US" sz="4000" dirty="0"/>
              <a:t>Open to current FSU or FAMU/FSU College of Engineering Students ONLY (enrolled for at least six credit hours at the time of application)</a:t>
            </a:r>
          </a:p>
          <a:p>
            <a:endParaRPr lang="en-US" sz="4000" dirty="0"/>
          </a:p>
          <a:p>
            <a:r>
              <a:rPr lang="en-US" sz="4000" dirty="0"/>
              <a:t>Others can be on the team, but FSU Student needs to have at least 51% ownership and control</a:t>
            </a:r>
          </a:p>
          <a:p>
            <a:endParaRPr lang="en-US" sz="4000" dirty="0"/>
          </a:p>
          <a:p>
            <a:r>
              <a:rPr lang="en-US" sz="4000" dirty="0"/>
              <a:t>Check </a:t>
            </a:r>
            <a:r>
              <a:rPr lang="en-US" sz="4000" dirty="0">
                <a:hlinkClick r:id="rId3"/>
              </a:rPr>
              <a:t>https://icse.jmc.fsu.edu/competitions/innolevation-challenge</a:t>
            </a:r>
            <a:r>
              <a:rPr lang="en-US" sz="4000" dirty="0"/>
              <a:t>          for the latest announcements and updates                                             about the InNOLEvation</a:t>
            </a:r>
            <a:r>
              <a:rPr lang="en-US" sz="4200" b="0" i="0" dirty="0">
                <a:solidFill>
                  <a:srgbClr val="2C2A29"/>
                </a:solidFill>
                <a:effectLst/>
                <a:latin typeface="+mj-lt"/>
              </a:rPr>
              <a:t>®</a:t>
            </a:r>
            <a:r>
              <a:rPr lang="en-US" sz="4000" dirty="0"/>
              <a:t> Challenge</a:t>
            </a:r>
          </a:p>
          <a:p>
            <a:endParaRPr lang="en-US" dirty="0"/>
          </a:p>
        </p:txBody>
      </p:sp>
      <p:pic>
        <p:nvPicPr>
          <p:cNvPr id="5" name="Picture 4" descr="A qr code on a white background&#10;&#10;Description automatically generated">
            <a:extLst>
              <a:ext uri="{FF2B5EF4-FFF2-40B4-BE49-F238E27FC236}">
                <a16:creationId xmlns:a16="http://schemas.microsoft.com/office/drawing/2014/main" id="{AF114652-B547-C6BC-8FE6-D6549CD78DF3}"/>
              </a:ext>
            </a:extLst>
          </p:cNvPr>
          <p:cNvPicPr>
            <a:picLocks noChangeAspect="1"/>
          </p:cNvPicPr>
          <p:nvPr/>
        </p:nvPicPr>
        <p:blipFill>
          <a:blip r:embed="rId4"/>
          <a:stretch>
            <a:fillRect/>
          </a:stretch>
        </p:blipFill>
        <p:spPr>
          <a:xfrm>
            <a:off x="6277041" y="5553906"/>
            <a:ext cx="1216130" cy="1216130"/>
          </a:xfrm>
          <a:prstGeom prst="rect">
            <a:avLst/>
          </a:prstGeom>
        </p:spPr>
      </p:pic>
    </p:spTree>
    <p:extLst>
      <p:ext uri="{BB962C8B-B14F-4D97-AF65-F5344CB8AC3E}">
        <p14:creationId xmlns:p14="http://schemas.microsoft.com/office/powerpoint/2010/main" val="2206009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37"/>
            <a:ext cx="8229600" cy="972205"/>
          </a:xfrm>
        </p:spPr>
        <p:txBody>
          <a:bodyPr/>
          <a:lstStyle/>
          <a:p>
            <a:r>
              <a:rPr lang="en-US" dirty="0"/>
              <a:t>Important Dates</a:t>
            </a:r>
          </a:p>
        </p:txBody>
      </p:sp>
      <p:sp>
        <p:nvSpPr>
          <p:cNvPr id="3" name="Content Placeholder 2"/>
          <p:cNvSpPr>
            <a:spLocks noGrp="1"/>
          </p:cNvSpPr>
          <p:nvPr>
            <p:ph idx="1"/>
          </p:nvPr>
        </p:nvSpPr>
        <p:spPr>
          <a:xfrm>
            <a:off x="314096" y="1659285"/>
            <a:ext cx="3825887" cy="4611419"/>
          </a:xfrm>
        </p:spPr>
        <p:txBody>
          <a:bodyPr>
            <a:normAutofit fontScale="92500" lnSpcReduction="10000"/>
          </a:bodyPr>
          <a:lstStyle/>
          <a:p>
            <a:pPr marL="0" indent="0">
              <a:buNone/>
            </a:pPr>
            <a:r>
              <a:rPr lang="en-US" sz="1600" b="1" dirty="0">
                <a:latin typeface="+mj-lt"/>
              </a:rPr>
              <a:t>September</a:t>
            </a:r>
          </a:p>
          <a:p>
            <a:r>
              <a:rPr lang="en-US" sz="1600" dirty="0">
                <a:latin typeface="+mj-lt"/>
              </a:rPr>
              <a:t>20</a:t>
            </a:r>
            <a:r>
              <a:rPr lang="en-US" sz="1600" baseline="30000" dirty="0">
                <a:latin typeface="+mj-lt"/>
              </a:rPr>
              <a:t>th</a:t>
            </a:r>
            <a:r>
              <a:rPr lang="en-US" sz="1600" dirty="0">
                <a:latin typeface="+mj-lt"/>
              </a:rPr>
              <a:t> &amp; 21</a:t>
            </a:r>
            <a:r>
              <a:rPr lang="en-US" sz="1600" baseline="30000" dirty="0">
                <a:latin typeface="+mj-lt"/>
              </a:rPr>
              <a:t>st</a:t>
            </a:r>
            <a:r>
              <a:rPr lang="en-US" sz="1600" dirty="0">
                <a:latin typeface="+mj-lt"/>
              </a:rPr>
              <a:t>  – Workshop 1 – Intro.</a:t>
            </a:r>
          </a:p>
          <a:p>
            <a:pPr>
              <a:buFont typeface="Arial" panose="020B0604020202020204" pitchFamily="34" charset="0"/>
              <a:buChar char="•"/>
            </a:pPr>
            <a:r>
              <a:rPr lang="en-US" sz="1600" dirty="0">
                <a:latin typeface="+mj-lt"/>
              </a:rPr>
              <a:t>26 </a:t>
            </a:r>
            <a:r>
              <a:rPr lang="en-US" sz="1600" baseline="30000" dirty="0">
                <a:latin typeface="+mj-lt"/>
              </a:rPr>
              <a:t> </a:t>
            </a:r>
            <a:r>
              <a:rPr lang="en-US" sz="1600" dirty="0">
                <a:latin typeface="+mj-lt"/>
              </a:rPr>
              <a:t>– Workshop 2 – Business Model Canvas</a:t>
            </a:r>
            <a:endParaRPr lang="en-US" sz="1600" u="sng" dirty="0">
              <a:latin typeface="+mj-lt"/>
            </a:endParaRPr>
          </a:p>
          <a:p>
            <a:pPr marL="0" indent="0">
              <a:buNone/>
            </a:pPr>
            <a:r>
              <a:rPr lang="en-US" sz="1600" b="1" dirty="0">
                <a:latin typeface="+mj-lt"/>
              </a:rPr>
              <a:t>October</a:t>
            </a:r>
          </a:p>
          <a:p>
            <a:pPr>
              <a:buFont typeface="Arial" panose="020B0604020202020204" pitchFamily="34" charset="0"/>
              <a:buChar char="•"/>
            </a:pPr>
            <a:r>
              <a:rPr lang="en-US" sz="1600" dirty="0">
                <a:latin typeface="+mj-lt"/>
              </a:rPr>
              <a:t>2</a:t>
            </a:r>
            <a:r>
              <a:rPr lang="en-US" sz="1600" baseline="30000" dirty="0">
                <a:latin typeface="+mj-lt"/>
              </a:rPr>
              <a:t>nd</a:t>
            </a:r>
            <a:r>
              <a:rPr lang="en-US" sz="1600" dirty="0">
                <a:latin typeface="+mj-lt"/>
              </a:rPr>
              <a:t>  – Workshop 3 – Design Thinking</a:t>
            </a:r>
            <a:endParaRPr lang="en-US" sz="1600" u="sng" dirty="0">
              <a:latin typeface="+mj-lt"/>
            </a:endParaRPr>
          </a:p>
          <a:p>
            <a:pPr>
              <a:buFont typeface="Arial" panose="020B0604020202020204" pitchFamily="34" charset="0"/>
              <a:buChar char="•"/>
            </a:pPr>
            <a:r>
              <a:rPr lang="en-US" sz="1600" dirty="0">
                <a:latin typeface="+mj-lt"/>
              </a:rPr>
              <a:t>11</a:t>
            </a:r>
            <a:r>
              <a:rPr lang="en-US" sz="1600" baseline="30000" dirty="0">
                <a:latin typeface="+mj-lt"/>
              </a:rPr>
              <a:t>th</a:t>
            </a:r>
            <a:r>
              <a:rPr lang="en-US" sz="1600" dirty="0">
                <a:latin typeface="+mj-lt"/>
              </a:rPr>
              <a:t>  – Workshop 4 – Customer Discovery</a:t>
            </a:r>
            <a:endParaRPr lang="en-US" sz="1600" u="sng" dirty="0">
              <a:latin typeface="+mj-lt"/>
            </a:endParaRPr>
          </a:p>
          <a:p>
            <a:pPr>
              <a:buFont typeface="Arial" panose="020B0604020202020204" pitchFamily="34" charset="0"/>
              <a:buChar char="•"/>
            </a:pPr>
            <a:r>
              <a:rPr lang="en-US" sz="1600" dirty="0">
                <a:latin typeface="+mj-lt"/>
              </a:rPr>
              <a:t>16</a:t>
            </a:r>
            <a:r>
              <a:rPr lang="en-US" sz="1600" baseline="30000" dirty="0">
                <a:latin typeface="+mj-lt"/>
              </a:rPr>
              <a:t>th</a:t>
            </a:r>
            <a:r>
              <a:rPr lang="en-US" sz="1600" dirty="0">
                <a:latin typeface="+mj-lt"/>
              </a:rPr>
              <a:t> –  Workshop 5 – Triple Bottom Line*</a:t>
            </a:r>
          </a:p>
          <a:p>
            <a:pPr>
              <a:buFont typeface="Arial" panose="020B0604020202020204" pitchFamily="34" charset="0"/>
              <a:buChar char="•"/>
            </a:pPr>
            <a:r>
              <a:rPr lang="en-US" sz="1600" dirty="0">
                <a:latin typeface="+mj-lt"/>
              </a:rPr>
              <a:t>25</a:t>
            </a:r>
            <a:r>
              <a:rPr lang="en-US" sz="1600" baseline="30000" dirty="0">
                <a:latin typeface="+mj-lt"/>
              </a:rPr>
              <a:t>th</a:t>
            </a:r>
            <a:r>
              <a:rPr lang="en-US" sz="1600" dirty="0">
                <a:latin typeface="+mj-lt"/>
              </a:rPr>
              <a:t> – Workshop 6 – Emerging Technologies, Web Development</a:t>
            </a:r>
            <a:endParaRPr lang="en-US" sz="1600" u="sng" dirty="0">
              <a:latin typeface="+mj-lt"/>
            </a:endParaRPr>
          </a:p>
          <a:p>
            <a:pPr marL="0" indent="0">
              <a:buNone/>
            </a:pPr>
            <a:r>
              <a:rPr lang="en-US" sz="1600" b="1" dirty="0">
                <a:latin typeface="+mj-lt"/>
              </a:rPr>
              <a:t>November</a:t>
            </a:r>
          </a:p>
          <a:p>
            <a:r>
              <a:rPr lang="en-US" sz="1600" dirty="0">
                <a:latin typeface="+mj-lt"/>
              </a:rPr>
              <a:t>1</a:t>
            </a:r>
            <a:r>
              <a:rPr lang="en-US" sz="1600" baseline="30000" dirty="0">
                <a:latin typeface="+mj-lt"/>
              </a:rPr>
              <a:t>st</a:t>
            </a:r>
            <a:r>
              <a:rPr lang="en-US" sz="1600" dirty="0">
                <a:latin typeface="+mj-lt"/>
              </a:rPr>
              <a:t> – Workshop 7 – Prototyping &amp; Visualizing Your Product/Service</a:t>
            </a:r>
          </a:p>
          <a:p>
            <a:r>
              <a:rPr lang="en-US" sz="1600" dirty="0">
                <a:latin typeface="+mj-lt"/>
              </a:rPr>
              <a:t>8</a:t>
            </a:r>
            <a:r>
              <a:rPr lang="en-US" sz="1600" baseline="30000" dirty="0">
                <a:latin typeface="+mj-lt"/>
              </a:rPr>
              <a:t>th</a:t>
            </a:r>
            <a:r>
              <a:rPr lang="en-US" sz="1600" dirty="0">
                <a:latin typeface="+mj-lt"/>
              </a:rPr>
              <a:t>  – Workshop 8 – Building &amp; Marketing Your Brand</a:t>
            </a:r>
            <a:endParaRPr lang="en-US" sz="1600" u="sng" dirty="0">
              <a:latin typeface="+mj-lt"/>
            </a:endParaRPr>
          </a:p>
          <a:p>
            <a:pPr>
              <a:buFont typeface="Arial" panose="020B0604020202020204" pitchFamily="34" charset="0"/>
              <a:buChar char="•"/>
            </a:pPr>
            <a:r>
              <a:rPr lang="en-US" sz="1600" dirty="0">
                <a:latin typeface="+mj-lt"/>
              </a:rPr>
              <a:t>28</a:t>
            </a:r>
            <a:r>
              <a:rPr lang="en-US" sz="1600" baseline="30000" dirty="0">
                <a:latin typeface="+mj-lt"/>
              </a:rPr>
              <a:t>th</a:t>
            </a:r>
            <a:r>
              <a:rPr lang="en-US" sz="1600" dirty="0">
                <a:latin typeface="+mj-lt"/>
              </a:rPr>
              <a:t> – Workshop 9 – Business Finance</a:t>
            </a:r>
            <a:endParaRPr lang="en-US" sz="1600" u="sng" dirty="0">
              <a:latin typeface="+mj-lt"/>
            </a:endParaRPr>
          </a:p>
          <a:p>
            <a:pPr marL="0" indent="0">
              <a:buNone/>
            </a:pPr>
            <a:endParaRPr lang="en-US" sz="1600" dirty="0">
              <a:latin typeface="+mj-lt"/>
            </a:endParaRPr>
          </a:p>
          <a:p>
            <a:pPr marL="0" indent="0">
              <a:buNone/>
            </a:pPr>
            <a:endParaRPr lang="en-US" sz="1600" dirty="0"/>
          </a:p>
          <a:p>
            <a:endParaRPr lang="en-US" sz="900" dirty="0"/>
          </a:p>
        </p:txBody>
      </p:sp>
      <p:sp>
        <p:nvSpPr>
          <p:cNvPr id="4" name="Rectangle 3"/>
          <p:cNvSpPr/>
          <p:nvPr/>
        </p:nvSpPr>
        <p:spPr>
          <a:xfrm>
            <a:off x="4139983" y="1659285"/>
            <a:ext cx="5199960" cy="2862322"/>
          </a:xfrm>
          <a:prstGeom prst="rect">
            <a:avLst/>
          </a:prstGeom>
        </p:spPr>
        <p:txBody>
          <a:bodyPr wrap="square">
            <a:spAutoFit/>
          </a:bodyPr>
          <a:lstStyle/>
          <a:p>
            <a:r>
              <a:rPr lang="en-US" sz="1500" b="1" dirty="0">
                <a:latin typeface="+mj-lt"/>
              </a:rPr>
              <a:t>January</a:t>
            </a:r>
          </a:p>
          <a:p>
            <a:pPr marL="342900" indent="-342900">
              <a:buFont typeface="Arial" panose="020B0604020202020204" pitchFamily="34" charset="0"/>
              <a:buChar char="•"/>
            </a:pPr>
            <a:r>
              <a:rPr lang="en-US" sz="1500" b="1" dirty="0">
                <a:solidFill>
                  <a:srgbClr val="FF0000"/>
                </a:solidFill>
                <a:latin typeface="+mj-lt"/>
              </a:rPr>
              <a:t>17</a:t>
            </a:r>
            <a:r>
              <a:rPr lang="en-US" sz="1500" b="1" baseline="30000" dirty="0">
                <a:solidFill>
                  <a:srgbClr val="FF0000"/>
                </a:solidFill>
                <a:latin typeface="+mj-lt"/>
              </a:rPr>
              <a:t>th</a:t>
            </a:r>
            <a:r>
              <a:rPr lang="en-US" sz="1500" b="1" dirty="0">
                <a:solidFill>
                  <a:srgbClr val="FF0000"/>
                </a:solidFill>
                <a:latin typeface="+mj-lt"/>
              </a:rPr>
              <a:t> – Application Due</a:t>
            </a:r>
          </a:p>
          <a:p>
            <a:pPr marL="342900" indent="-342900">
              <a:buFont typeface="Arial" panose="020B0604020202020204" pitchFamily="34" charset="0"/>
              <a:buChar char="•"/>
            </a:pPr>
            <a:r>
              <a:rPr lang="en-US" sz="1500" dirty="0">
                <a:latin typeface="+mj-lt"/>
              </a:rPr>
              <a:t>26</a:t>
            </a:r>
            <a:r>
              <a:rPr lang="en-US" sz="1500" baseline="30000" dirty="0">
                <a:latin typeface="+mj-lt"/>
              </a:rPr>
              <a:t>th</a:t>
            </a:r>
            <a:r>
              <a:rPr lang="en-US" sz="1500" dirty="0">
                <a:latin typeface="+mj-lt"/>
              </a:rPr>
              <a:t> – Announcement of 15 teams advancing </a:t>
            </a:r>
          </a:p>
          <a:p>
            <a:pPr marL="342900" indent="-342900">
              <a:buFont typeface="Arial" panose="020B0604020202020204" pitchFamily="34" charset="0"/>
              <a:buChar char="•"/>
            </a:pPr>
            <a:r>
              <a:rPr lang="en-US" sz="1500" dirty="0">
                <a:latin typeface="+mj-lt"/>
              </a:rPr>
              <a:t>29 or 30 – Workshop 10 – Effective Pitches/Presentations</a:t>
            </a:r>
          </a:p>
          <a:p>
            <a:r>
              <a:rPr lang="en-US" sz="1500" b="1" dirty="0">
                <a:latin typeface="+mj-lt"/>
              </a:rPr>
              <a:t>February</a:t>
            </a:r>
          </a:p>
          <a:p>
            <a:pPr marL="342900" indent="-342900">
              <a:buFont typeface="Arial" panose="020B0604020202020204" pitchFamily="34" charset="0"/>
              <a:buChar char="•"/>
            </a:pPr>
            <a:r>
              <a:rPr lang="en-US" sz="1500" b="1" dirty="0">
                <a:solidFill>
                  <a:srgbClr val="FF0000"/>
                </a:solidFill>
                <a:latin typeface="+mj-lt"/>
              </a:rPr>
              <a:t>7</a:t>
            </a:r>
            <a:r>
              <a:rPr lang="en-US" sz="1500" b="1" baseline="30000" dirty="0">
                <a:solidFill>
                  <a:srgbClr val="FF0000"/>
                </a:solidFill>
                <a:latin typeface="+mj-lt"/>
              </a:rPr>
              <a:t>th</a:t>
            </a:r>
            <a:r>
              <a:rPr lang="en-US" sz="1500" b="1" dirty="0">
                <a:solidFill>
                  <a:srgbClr val="FF0000"/>
                </a:solidFill>
                <a:latin typeface="+mj-lt"/>
              </a:rPr>
              <a:t>  – Stage II Due </a:t>
            </a:r>
          </a:p>
          <a:p>
            <a:pPr marL="342900" indent="-342900">
              <a:buFont typeface="Arial" panose="020B0604020202020204" pitchFamily="34" charset="0"/>
              <a:buChar char="•"/>
            </a:pPr>
            <a:r>
              <a:rPr lang="en-US" sz="1500" dirty="0">
                <a:latin typeface="+mj-lt"/>
              </a:rPr>
              <a:t>9</a:t>
            </a:r>
            <a:r>
              <a:rPr lang="en-US" sz="1500" baseline="30000" dirty="0">
                <a:latin typeface="+mj-lt"/>
              </a:rPr>
              <a:t>th</a:t>
            </a:r>
            <a:r>
              <a:rPr lang="en-US" sz="1500" dirty="0">
                <a:latin typeface="+mj-lt"/>
              </a:rPr>
              <a:t>  – Semi-Finals </a:t>
            </a:r>
          </a:p>
          <a:p>
            <a:pPr marL="342900" indent="-342900">
              <a:buFont typeface="Arial" panose="020B0604020202020204" pitchFamily="34" charset="0"/>
              <a:buChar char="•"/>
            </a:pPr>
            <a:r>
              <a:rPr lang="en-US" sz="1500" dirty="0">
                <a:latin typeface="+mj-lt"/>
              </a:rPr>
              <a:t>12</a:t>
            </a:r>
            <a:r>
              <a:rPr lang="en-US" sz="1500" baseline="30000" dirty="0">
                <a:latin typeface="+mj-lt"/>
              </a:rPr>
              <a:t>th</a:t>
            </a:r>
            <a:r>
              <a:rPr lang="en-US" sz="1500" dirty="0">
                <a:latin typeface="+mj-lt"/>
              </a:rPr>
              <a:t> – Announcement of teams advancing</a:t>
            </a:r>
          </a:p>
          <a:p>
            <a:pPr marL="342900" indent="-342900">
              <a:buFont typeface="Arial" panose="020B0604020202020204" pitchFamily="34" charset="0"/>
              <a:buChar char="•"/>
            </a:pPr>
            <a:r>
              <a:rPr lang="en-US" sz="1500" b="1" dirty="0">
                <a:solidFill>
                  <a:srgbClr val="FF0000"/>
                </a:solidFill>
                <a:latin typeface="+mj-lt"/>
              </a:rPr>
              <a:t>23</a:t>
            </a:r>
            <a:r>
              <a:rPr lang="en-US" sz="1500" b="1" baseline="30000" dirty="0">
                <a:solidFill>
                  <a:srgbClr val="FF0000"/>
                </a:solidFill>
                <a:latin typeface="+mj-lt"/>
              </a:rPr>
              <a:t>rd</a:t>
            </a:r>
            <a:r>
              <a:rPr lang="en-US" sz="1500" b="1" dirty="0">
                <a:solidFill>
                  <a:srgbClr val="FF0000"/>
                </a:solidFill>
                <a:latin typeface="+mj-lt"/>
              </a:rPr>
              <a:t>  – Stage III Due</a:t>
            </a:r>
          </a:p>
          <a:p>
            <a:r>
              <a:rPr lang="en-US" sz="1500" b="1" dirty="0">
                <a:latin typeface="+mj-lt"/>
              </a:rPr>
              <a:t>March </a:t>
            </a:r>
          </a:p>
          <a:p>
            <a:pPr marL="342900" indent="-342900">
              <a:buFont typeface="Arial" panose="020B0604020202020204" pitchFamily="34" charset="0"/>
              <a:buChar char="•"/>
            </a:pPr>
            <a:r>
              <a:rPr lang="en-US" sz="1500" dirty="0">
                <a:latin typeface="+mj-lt"/>
              </a:rPr>
              <a:t>1</a:t>
            </a:r>
            <a:r>
              <a:rPr lang="en-US" sz="1500" baseline="30000" dirty="0">
                <a:latin typeface="+mj-lt"/>
              </a:rPr>
              <a:t>st</a:t>
            </a:r>
            <a:r>
              <a:rPr lang="en-US" sz="1500" dirty="0">
                <a:latin typeface="+mj-lt"/>
              </a:rPr>
              <a:t>   – InNOLEvation® Challenge Finals</a:t>
            </a:r>
          </a:p>
        </p:txBody>
      </p:sp>
      <p:sp>
        <p:nvSpPr>
          <p:cNvPr id="5" name="Rectangle 4"/>
          <p:cNvSpPr/>
          <p:nvPr/>
        </p:nvSpPr>
        <p:spPr>
          <a:xfrm>
            <a:off x="118153" y="5820397"/>
            <a:ext cx="8907694" cy="646331"/>
          </a:xfrm>
          <a:prstGeom prst="rect">
            <a:avLst/>
          </a:prstGeom>
        </p:spPr>
        <p:txBody>
          <a:bodyPr wrap="square">
            <a:spAutoFit/>
          </a:bodyPr>
          <a:lstStyle/>
          <a:p>
            <a:r>
              <a:rPr lang="en-US" dirty="0"/>
              <a:t>	</a:t>
            </a:r>
          </a:p>
          <a:p>
            <a:pPr algn="ctr"/>
            <a:r>
              <a:rPr lang="en-US" sz="1400" dirty="0"/>
              <a:t>	</a:t>
            </a:r>
            <a:r>
              <a:rPr lang="en-US" dirty="0"/>
              <a:t>	</a:t>
            </a:r>
            <a:r>
              <a:rPr lang="en-US" dirty="0">
                <a:hlinkClick r:id="rId3"/>
              </a:rPr>
              <a:t>https://icse.jmc.fsu.edu/competitions/innolevation-challenge/timeline</a:t>
            </a:r>
            <a:endParaRPr lang="en-US" dirty="0"/>
          </a:p>
        </p:txBody>
      </p:sp>
      <p:pic>
        <p:nvPicPr>
          <p:cNvPr id="7" name="Picture 6" descr="A qr code on a white background&#10;&#10;Description automatically generated">
            <a:extLst>
              <a:ext uri="{FF2B5EF4-FFF2-40B4-BE49-F238E27FC236}">
                <a16:creationId xmlns:a16="http://schemas.microsoft.com/office/drawing/2014/main" id="{E751E017-3763-511C-ED62-1D9BDA0667CD}"/>
              </a:ext>
            </a:extLst>
          </p:cNvPr>
          <p:cNvPicPr>
            <a:picLocks noChangeAspect="1"/>
          </p:cNvPicPr>
          <p:nvPr/>
        </p:nvPicPr>
        <p:blipFill>
          <a:blip r:embed="rId4"/>
          <a:stretch>
            <a:fillRect/>
          </a:stretch>
        </p:blipFill>
        <p:spPr>
          <a:xfrm>
            <a:off x="5545212" y="4735653"/>
            <a:ext cx="1407910" cy="1407910"/>
          </a:xfrm>
          <a:prstGeom prst="rect">
            <a:avLst/>
          </a:prstGeom>
        </p:spPr>
      </p:pic>
    </p:spTree>
    <p:extLst>
      <p:ext uri="{BB962C8B-B14F-4D97-AF65-F5344CB8AC3E}">
        <p14:creationId xmlns:p14="http://schemas.microsoft.com/office/powerpoint/2010/main" val="2040052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836441-4869-4212-898A-09A801BA402B}"/>
              </a:ext>
            </a:extLst>
          </p:cNvPr>
          <p:cNvSpPr txBox="1"/>
          <p:nvPr/>
        </p:nvSpPr>
        <p:spPr>
          <a:xfrm>
            <a:off x="555171" y="1259632"/>
            <a:ext cx="8033657" cy="707886"/>
          </a:xfrm>
          <a:prstGeom prst="rect">
            <a:avLst/>
          </a:prstGeom>
          <a:noFill/>
        </p:spPr>
        <p:txBody>
          <a:bodyPr wrap="square" rtlCol="0">
            <a:spAutoFit/>
          </a:bodyPr>
          <a:lstStyle/>
          <a:p>
            <a:pPr algn="ctr"/>
            <a:r>
              <a:rPr lang="en-US" sz="4000" dirty="0"/>
              <a:t>Resources Available on the Website</a:t>
            </a:r>
          </a:p>
        </p:txBody>
      </p:sp>
      <p:sp>
        <p:nvSpPr>
          <p:cNvPr id="3" name="TextBox 2">
            <a:extLst>
              <a:ext uri="{FF2B5EF4-FFF2-40B4-BE49-F238E27FC236}">
                <a16:creationId xmlns:a16="http://schemas.microsoft.com/office/drawing/2014/main" id="{0FE3CAE8-BE10-4F7B-9D0F-6CD6E8CA69BE}"/>
              </a:ext>
            </a:extLst>
          </p:cNvPr>
          <p:cNvSpPr txBox="1"/>
          <p:nvPr/>
        </p:nvSpPr>
        <p:spPr>
          <a:xfrm>
            <a:off x="783771" y="2892490"/>
            <a:ext cx="7921690" cy="2246769"/>
          </a:xfrm>
          <a:prstGeom prst="rect">
            <a:avLst/>
          </a:prstGeom>
          <a:noFill/>
        </p:spPr>
        <p:txBody>
          <a:bodyPr wrap="square" rtlCol="0">
            <a:spAutoFit/>
          </a:bodyPr>
          <a:lstStyle/>
          <a:p>
            <a:pPr algn="ctr"/>
            <a:r>
              <a:rPr lang="en-US" sz="2000" dirty="0">
                <a:hlinkClick r:id="rId2"/>
              </a:rPr>
              <a:t>InNOLEvation® Challenge Resources</a:t>
            </a: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hlinkClick r:id="rId3"/>
              </a:rPr>
              <a:t>https://tinyurl.com/jmcic24stage1</a:t>
            </a:r>
            <a:r>
              <a:rPr lang="en-US" sz="2000" dirty="0"/>
              <a:t> </a:t>
            </a:r>
          </a:p>
        </p:txBody>
      </p:sp>
      <p:pic>
        <p:nvPicPr>
          <p:cNvPr id="5" name="Picture 4" descr="A qr code on a white background&#10;&#10;Description automatically generated">
            <a:extLst>
              <a:ext uri="{FF2B5EF4-FFF2-40B4-BE49-F238E27FC236}">
                <a16:creationId xmlns:a16="http://schemas.microsoft.com/office/drawing/2014/main" id="{E4A99A89-9FC6-3B41-5C51-F62C8CDA3700}"/>
              </a:ext>
            </a:extLst>
          </p:cNvPr>
          <p:cNvPicPr>
            <a:picLocks noChangeAspect="1"/>
          </p:cNvPicPr>
          <p:nvPr/>
        </p:nvPicPr>
        <p:blipFill>
          <a:blip r:embed="rId4"/>
          <a:stretch>
            <a:fillRect/>
          </a:stretch>
        </p:blipFill>
        <p:spPr>
          <a:xfrm>
            <a:off x="3844136" y="5139259"/>
            <a:ext cx="1455727" cy="1455727"/>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7E724766-119B-EB5F-656A-E123F4580D21}"/>
              </a:ext>
            </a:extLst>
          </p:cNvPr>
          <p:cNvPicPr>
            <a:picLocks noChangeAspect="1"/>
          </p:cNvPicPr>
          <p:nvPr/>
        </p:nvPicPr>
        <p:blipFill>
          <a:blip r:embed="rId5"/>
          <a:stretch>
            <a:fillRect/>
          </a:stretch>
        </p:blipFill>
        <p:spPr>
          <a:xfrm>
            <a:off x="3844136" y="3336947"/>
            <a:ext cx="1455727" cy="1455727"/>
          </a:xfrm>
          <a:prstGeom prst="rect">
            <a:avLst/>
          </a:prstGeom>
        </p:spPr>
      </p:pic>
    </p:spTree>
    <p:extLst>
      <p:ext uri="{BB962C8B-B14F-4D97-AF65-F5344CB8AC3E}">
        <p14:creationId xmlns:p14="http://schemas.microsoft.com/office/powerpoint/2010/main" val="54849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L="0" indent="0" algn="ctr">
              <a:buNone/>
            </a:pPr>
            <a:r>
              <a:rPr lang="en-US" dirty="0"/>
              <a:t>If you have questions or need help</a:t>
            </a:r>
          </a:p>
          <a:p>
            <a:pPr marL="0" indent="0" algn="ctr">
              <a:buNone/>
            </a:pPr>
            <a:endParaRPr lang="en-US" dirty="0"/>
          </a:p>
          <a:p>
            <a:pPr marL="0" indent="0" algn="ctr">
              <a:buNone/>
            </a:pPr>
            <a:r>
              <a:rPr lang="en-US" dirty="0"/>
              <a:t>Kaitlin Simpson</a:t>
            </a:r>
          </a:p>
          <a:p>
            <a:pPr marL="0" indent="0" algn="ctr">
              <a:buNone/>
            </a:pPr>
            <a:r>
              <a:rPr lang="en-US" dirty="0">
                <a:hlinkClick r:id="rId2"/>
              </a:rPr>
              <a:t>ksimpson@jmc.fsu.edu</a:t>
            </a:r>
            <a:endParaRPr lang="en-US" dirty="0"/>
          </a:p>
          <a:p>
            <a:pPr marL="0" indent="0" algn="ctr">
              <a:buNone/>
            </a:pPr>
            <a:r>
              <a:rPr lang="en-US" dirty="0"/>
              <a:t>850-644-1691</a:t>
            </a:r>
          </a:p>
          <a:p>
            <a:pPr marL="0" indent="0" algn="ctr">
              <a:buNone/>
            </a:pPr>
            <a:endParaRPr lang="en-US" dirty="0"/>
          </a:p>
          <a:p>
            <a:pPr marL="0" indent="0" algn="ctr">
              <a:buNone/>
            </a:pPr>
            <a:r>
              <a:rPr lang="en-US" dirty="0"/>
              <a:t>Morgan Rodgers</a:t>
            </a:r>
          </a:p>
          <a:p>
            <a:pPr marL="0" indent="0" algn="ctr">
              <a:buNone/>
            </a:pPr>
            <a:r>
              <a:rPr lang="en-US" dirty="0">
                <a:hlinkClick r:id="rId3"/>
              </a:rPr>
              <a:t>mrodgers@jmc.fsu.edu</a:t>
            </a:r>
            <a:r>
              <a:rPr lang="en-US" dirty="0"/>
              <a:t> </a:t>
            </a:r>
          </a:p>
          <a:p>
            <a:pPr marL="0" indent="0" algn="ctr">
              <a:buNone/>
            </a:pPr>
            <a:r>
              <a:rPr lang="en-US" dirty="0"/>
              <a:t>850-645-1771</a:t>
            </a:r>
          </a:p>
          <a:p>
            <a:endParaRPr lang="en-US" dirty="0"/>
          </a:p>
          <a:p>
            <a:endParaRPr lang="en-US" dirty="0"/>
          </a:p>
        </p:txBody>
      </p:sp>
      <p:pic>
        <p:nvPicPr>
          <p:cNvPr id="7" name="Picture 6" descr="A picture containing food, drawing&#10;&#10;Description automatically generated">
            <a:extLst>
              <a:ext uri="{FF2B5EF4-FFF2-40B4-BE49-F238E27FC236}">
                <a16:creationId xmlns:a16="http://schemas.microsoft.com/office/drawing/2014/main" id="{35BB36D4-B3B9-46F7-9CF7-98DEE65A11E2}"/>
              </a:ext>
            </a:extLst>
          </p:cNvPr>
          <p:cNvPicPr>
            <a:picLocks noChangeAspect="1"/>
          </p:cNvPicPr>
          <p:nvPr/>
        </p:nvPicPr>
        <p:blipFill>
          <a:blip r:embed="rId4"/>
          <a:stretch>
            <a:fillRect/>
          </a:stretch>
        </p:blipFill>
        <p:spPr>
          <a:xfrm>
            <a:off x="1558212" y="492669"/>
            <a:ext cx="6027576" cy="1854638"/>
          </a:xfrm>
          <a:prstGeom prst="rect">
            <a:avLst/>
          </a:prstGeom>
        </p:spPr>
      </p:pic>
    </p:spTree>
    <p:extLst>
      <p:ext uri="{BB962C8B-B14F-4D97-AF65-F5344CB8AC3E}">
        <p14:creationId xmlns:p14="http://schemas.microsoft.com/office/powerpoint/2010/main" val="1803124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a:t>
            </a:r>
          </a:p>
        </p:txBody>
      </p:sp>
      <p:sp>
        <p:nvSpPr>
          <p:cNvPr id="3" name="Content Placeholder 2"/>
          <p:cNvSpPr>
            <a:spLocks noGrp="1"/>
          </p:cNvSpPr>
          <p:nvPr>
            <p:ph idx="1"/>
          </p:nvPr>
        </p:nvSpPr>
        <p:spPr/>
        <p:txBody>
          <a:bodyPr>
            <a:normAutofit fontScale="77500" lnSpcReduction="20000"/>
          </a:bodyPr>
          <a:lstStyle/>
          <a:p>
            <a:r>
              <a:rPr lang="en-US" dirty="0"/>
              <a:t>A Business Model competition – uses Lean Startup methods and the Business Model Canvas</a:t>
            </a:r>
          </a:p>
          <a:p>
            <a:pPr marL="0" indent="0">
              <a:buNone/>
            </a:pPr>
            <a:endParaRPr lang="en-US" dirty="0"/>
          </a:p>
          <a:p>
            <a:r>
              <a:rPr lang="en-US" dirty="0"/>
              <a:t>The main goal is to make this a valuable learning experience for all participants.</a:t>
            </a:r>
          </a:p>
          <a:p>
            <a:endParaRPr lang="en-US" dirty="0"/>
          </a:p>
          <a:p>
            <a:r>
              <a:rPr lang="en-US" dirty="0"/>
              <a:t>Workshops and workshop videos will help you identify and precisely define your assumptions about the new venture, test those assumptions in the field, and then pivot (change) based on what you learned.</a:t>
            </a:r>
          </a:p>
          <a:p>
            <a:endParaRPr lang="en-US" dirty="0"/>
          </a:p>
        </p:txBody>
      </p:sp>
    </p:spTree>
    <p:extLst>
      <p:ext uri="{BB962C8B-B14F-4D97-AF65-F5344CB8AC3E}">
        <p14:creationId xmlns:p14="http://schemas.microsoft.com/office/powerpoint/2010/main" val="2107785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Prizes</a:t>
            </a:r>
          </a:p>
        </p:txBody>
      </p:sp>
      <p:sp>
        <p:nvSpPr>
          <p:cNvPr id="3" name="Content Placeholder 2"/>
          <p:cNvSpPr>
            <a:spLocks noGrp="1"/>
          </p:cNvSpPr>
          <p:nvPr>
            <p:ph idx="1"/>
          </p:nvPr>
        </p:nvSpPr>
        <p:spPr>
          <a:xfrm>
            <a:off x="457200" y="2137101"/>
            <a:ext cx="8554598" cy="4572171"/>
          </a:xfrm>
        </p:spPr>
        <p:txBody>
          <a:bodyPr>
            <a:normAutofit lnSpcReduction="10000"/>
          </a:bodyPr>
          <a:lstStyle/>
          <a:p>
            <a:r>
              <a:rPr lang="en-US" dirty="0"/>
              <a:t>$10,000: Best Overall Award</a:t>
            </a:r>
          </a:p>
          <a:p>
            <a:r>
              <a:rPr lang="en-US" dirty="0"/>
              <a:t>$4,000: Jim Moran Challenge Social Venture Award</a:t>
            </a:r>
          </a:p>
          <a:p>
            <a:r>
              <a:rPr lang="en-US" dirty="0"/>
              <a:t>$4,000: Spirit of Entrepreneurship Award</a:t>
            </a:r>
          </a:p>
          <a:p>
            <a:r>
              <a:rPr lang="en-US" dirty="0"/>
              <a:t>$4,000: DivvyUp Most Viable Award</a:t>
            </a:r>
          </a:p>
          <a:p>
            <a:r>
              <a:rPr lang="en-US" dirty="0"/>
              <a:t>$4,000: Most Scalable Award</a:t>
            </a:r>
          </a:p>
          <a:p>
            <a:r>
              <a:rPr lang="en-US" dirty="0"/>
              <a:t>$4,000: Most Innovative Award</a:t>
            </a:r>
          </a:p>
          <a:p>
            <a:r>
              <a:rPr lang="en-US" dirty="0"/>
              <a:t>$500 per Finalist, if no award is won</a:t>
            </a:r>
          </a:p>
          <a:p>
            <a:endParaRPr lang="en-US" dirty="0"/>
          </a:p>
        </p:txBody>
      </p:sp>
      <p:pic>
        <p:nvPicPr>
          <p:cNvPr id="6" name="Picture 5" descr="A group of people standing in front of a television&#10;&#10;Description automatically generated">
            <a:extLst>
              <a:ext uri="{FF2B5EF4-FFF2-40B4-BE49-F238E27FC236}">
                <a16:creationId xmlns:a16="http://schemas.microsoft.com/office/drawing/2014/main" id="{37F121A6-F595-4EF0-BCEE-20FF88BFD220}"/>
              </a:ext>
            </a:extLst>
          </p:cNvPr>
          <p:cNvPicPr>
            <a:picLocks noChangeAspect="1"/>
          </p:cNvPicPr>
          <p:nvPr/>
        </p:nvPicPr>
        <p:blipFill>
          <a:blip r:embed="rId2"/>
          <a:stretch>
            <a:fillRect/>
          </a:stretch>
        </p:blipFill>
        <p:spPr>
          <a:xfrm>
            <a:off x="6982580" y="716509"/>
            <a:ext cx="1866719" cy="1244479"/>
          </a:xfrm>
          <a:prstGeom prst="rect">
            <a:avLst/>
          </a:prstGeom>
        </p:spPr>
      </p:pic>
    </p:spTree>
    <p:extLst>
      <p:ext uri="{BB962C8B-B14F-4D97-AF65-F5344CB8AC3E}">
        <p14:creationId xmlns:p14="http://schemas.microsoft.com/office/powerpoint/2010/main" val="1793186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2023 Winner</a:t>
            </a:r>
          </a:p>
        </p:txBody>
      </p:sp>
      <p:sp>
        <p:nvSpPr>
          <p:cNvPr id="3" name="Content Placeholder 2"/>
          <p:cNvSpPr>
            <a:spLocks noGrp="1"/>
          </p:cNvSpPr>
          <p:nvPr>
            <p:ph idx="1"/>
          </p:nvPr>
        </p:nvSpPr>
        <p:spPr>
          <a:xfrm>
            <a:off x="457200" y="1949987"/>
            <a:ext cx="8229600" cy="2365279"/>
          </a:xfrm>
        </p:spPr>
        <p:txBody>
          <a:bodyPr>
            <a:normAutofit/>
          </a:bodyPr>
          <a:lstStyle/>
          <a:p>
            <a:r>
              <a:rPr lang="en-US" dirty="0"/>
              <a:t>Save A Pick</a:t>
            </a:r>
          </a:p>
          <a:p>
            <a:pPr lvl="1"/>
            <a:r>
              <a:rPr lang="en-US" dirty="0"/>
              <a:t>$10,000 Prize in 2023</a:t>
            </a:r>
          </a:p>
          <a:p>
            <a:pPr marL="0" indent="0">
              <a:buNone/>
            </a:pPr>
            <a:endParaRPr lang="en-US" dirty="0"/>
          </a:p>
        </p:txBody>
      </p:sp>
      <p:pic>
        <p:nvPicPr>
          <p:cNvPr id="1026" name="Picture 2">
            <a:extLst>
              <a:ext uri="{FF2B5EF4-FFF2-40B4-BE49-F238E27FC236}">
                <a16:creationId xmlns:a16="http://schemas.microsoft.com/office/drawing/2014/main" id="{EA6C508D-56FB-C88B-FA4E-3589281B7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163" y="3243532"/>
            <a:ext cx="4903674" cy="326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97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Guidelines</a:t>
            </a:r>
          </a:p>
        </p:txBody>
      </p:sp>
      <p:sp>
        <p:nvSpPr>
          <p:cNvPr id="3" name="Content Placeholder 2"/>
          <p:cNvSpPr>
            <a:spLocks noGrp="1"/>
          </p:cNvSpPr>
          <p:nvPr>
            <p:ph idx="1"/>
          </p:nvPr>
        </p:nvSpPr>
        <p:spPr/>
        <p:txBody>
          <a:bodyPr>
            <a:normAutofit fontScale="62500" lnSpcReduction="20000"/>
          </a:bodyPr>
          <a:lstStyle/>
          <a:p>
            <a:r>
              <a:rPr lang="en-US" dirty="0"/>
              <a:t>Competing teams should have no more than five degree-seeking students enrolled for six credit hours or more at FSU at the time of application (additional team members can be added with approval).</a:t>
            </a:r>
          </a:p>
          <a:p>
            <a:r>
              <a:rPr lang="en-US" dirty="0"/>
              <a:t>Student team must have a minimum of 51% ownership and voting control in the venture and must have played a major role in creating the venture.</a:t>
            </a:r>
          </a:p>
          <a:p>
            <a:r>
              <a:rPr lang="en-US" dirty="0"/>
              <a:t>The business model submitted must be original work done by the student team.</a:t>
            </a:r>
          </a:p>
          <a:p>
            <a:r>
              <a:rPr lang="en-US" dirty="0"/>
              <a:t>The company must not have booked substantial revenue (more than $100,000) prior to September 1, 2023.</a:t>
            </a:r>
          </a:p>
          <a:p>
            <a:r>
              <a:rPr lang="en-US" dirty="0"/>
              <a:t>See </a:t>
            </a:r>
            <a:r>
              <a:rPr lang="en-US" dirty="0">
                <a:hlinkClick r:id="rId2"/>
              </a:rPr>
              <a:t>https://icse.jmc.fsu.edu/competitions/innolevation-challenge/guidelines-requirements</a:t>
            </a:r>
            <a:r>
              <a:rPr lang="en-US" dirty="0"/>
              <a:t>                                                    for more eligibility details. </a:t>
            </a:r>
          </a:p>
          <a:p>
            <a:endParaRPr lang="en-US" dirty="0"/>
          </a:p>
          <a:p>
            <a:endParaRPr lang="en-US" dirty="0"/>
          </a:p>
        </p:txBody>
      </p:sp>
      <p:pic>
        <p:nvPicPr>
          <p:cNvPr id="5" name="Picture 4" descr="A qr code on a white background&#10;&#10;Description automatically generated">
            <a:extLst>
              <a:ext uri="{FF2B5EF4-FFF2-40B4-BE49-F238E27FC236}">
                <a16:creationId xmlns:a16="http://schemas.microsoft.com/office/drawing/2014/main" id="{87F1CC3B-A631-4035-1937-518C542A80F6}"/>
              </a:ext>
            </a:extLst>
          </p:cNvPr>
          <p:cNvPicPr>
            <a:picLocks noChangeAspect="1"/>
          </p:cNvPicPr>
          <p:nvPr/>
        </p:nvPicPr>
        <p:blipFill>
          <a:blip r:embed="rId3"/>
          <a:stretch>
            <a:fillRect/>
          </a:stretch>
        </p:blipFill>
        <p:spPr>
          <a:xfrm>
            <a:off x="6293914" y="5325401"/>
            <a:ext cx="1524511" cy="1524511"/>
          </a:xfrm>
          <a:prstGeom prst="rect">
            <a:avLst/>
          </a:prstGeom>
        </p:spPr>
      </p:pic>
    </p:spTree>
    <p:extLst>
      <p:ext uri="{BB962C8B-B14F-4D97-AF65-F5344CB8AC3E}">
        <p14:creationId xmlns:p14="http://schemas.microsoft.com/office/powerpoint/2010/main" val="58464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Model Canvas (BMC) </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15716" y="1940289"/>
            <a:ext cx="8312568" cy="4904416"/>
          </a:xfrm>
        </p:spPr>
      </p:pic>
    </p:spTree>
    <p:extLst>
      <p:ext uri="{BB962C8B-B14F-4D97-AF65-F5344CB8AC3E}">
        <p14:creationId xmlns:p14="http://schemas.microsoft.com/office/powerpoint/2010/main" val="311355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6945"/>
            <a:ext cx="8229600" cy="972205"/>
          </a:xfrm>
        </p:spPr>
        <p:txBody>
          <a:bodyPr/>
          <a:lstStyle/>
          <a:p>
            <a:r>
              <a:rPr lang="en-US" dirty="0"/>
              <a:t>Process: Stage I (Due Jan. 17)</a:t>
            </a:r>
          </a:p>
        </p:txBody>
      </p:sp>
      <p:sp>
        <p:nvSpPr>
          <p:cNvPr id="3" name="Content Placeholder 2"/>
          <p:cNvSpPr>
            <a:spLocks noGrp="1"/>
          </p:cNvSpPr>
          <p:nvPr>
            <p:ph idx="1"/>
          </p:nvPr>
        </p:nvSpPr>
        <p:spPr>
          <a:xfrm>
            <a:off x="457200" y="1933459"/>
            <a:ext cx="8388849" cy="2604836"/>
          </a:xfrm>
        </p:spPr>
        <p:txBody>
          <a:bodyPr>
            <a:normAutofit fontScale="25000" lnSpcReduction="20000"/>
          </a:bodyPr>
          <a:lstStyle/>
          <a:p>
            <a:r>
              <a:rPr lang="en-US" sz="7200" dirty="0"/>
              <a:t>What is the Value Proposition</a:t>
            </a:r>
          </a:p>
          <a:p>
            <a:r>
              <a:rPr lang="en-US" sz="7200" dirty="0"/>
              <a:t>Develop hypotheses or assumptions:</a:t>
            </a:r>
          </a:p>
          <a:p>
            <a:pPr lvl="1"/>
            <a:r>
              <a:rPr lang="en-US" sz="7200" dirty="0"/>
              <a:t>Who is your customer? </a:t>
            </a:r>
          </a:p>
          <a:p>
            <a:pPr lvl="1"/>
            <a:r>
              <a:rPr lang="en-US" sz="7200" dirty="0"/>
              <a:t>What do they want?</a:t>
            </a:r>
          </a:p>
          <a:p>
            <a:pPr lvl="1"/>
            <a:r>
              <a:rPr lang="en-US" sz="7200" dirty="0"/>
              <a:t>How do they want it?</a:t>
            </a:r>
          </a:p>
          <a:p>
            <a:pPr lvl="1"/>
            <a:r>
              <a:rPr lang="en-US" sz="7200" dirty="0"/>
              <a:t>How will you get it to them?</a:t>
            </a:r>
          </a:p>
          <a:p>
            <a:pPr lvl="1"/>
            <a:r>
              <a:rPr lang="en-US" sz="7200" dirty="0"/>
              <a:t>What will you need to get started?</a:t>
            </a:r>
          </a:p>
          <a:p>
            <a:pPr marL="0" indent="0">
              <a:buNone/>
            </a:pPr>
            <a:endParaRPr lang="en-US" sz="7200" dirty="0"/>
          </a:p>
          <a:p>
            <a:r>
              <a:rPr lang="en-US" sz="7200" dirty="0"/>
              <a:t>This submission will include the Business Model Canvas minus the costs and revenue section. </a:t>
            </a:r>
          </a:p>
          <a:p>
            <a:r>
              <a:rPr lang="en-US" sz="7200" dirty="0"/>
              <a:t>This is also the final opportunity to drop or add team members.</a:t>
            </a:r>
          </a:p>
          <a:p>
            <a:pPr marL="0" indent="0">
              <a:buNone/>
            </a:pPr>
            <a:endParaRPr lang="en-US" sz="7200" dirty="0"/>
          </a:p>
          <a:p>
            <a:pPr marL="0" indent="0">
              <a:buNone/>
            </a:pPr>
            <a:r>
              <a:rPr lang="en-US" sz="7200" dirty="0"/>
              <a:t>Include names of all team members, the business idea, and company name.  </a:t>
            </a:r>
          </a:p>
          <a:p>
            <a:pPr marL="0" indent="0">
              <a:buNone/>
            </a:pPr>
            <a:r>
              <a:rPr lang="en-US" sz="7200" dirty="0"/>
              <a:t>The application will be posted on StartupTree.</a:t>
            </a:r>
          </a:p>
          <a:p>
            <a:pPr marL="0" indent="0">
              <a:buNone/>
            </a:pPr>
            <a:r>
              <a:rPr lang="en-US" sz="7200" i="1" dirty="0"/>
              <a:t>Judges will narrow the participants to 15 semi-finalists after this round.</a:t>
            </a:r>
          </a:p>
          <a:p>
            <a:pPr marL="0" indent="0">
              <a:buNone/>
            </a:pPr>
            <a:endParaRPr lang="en-US" sz="7200" dirty="0"/>
          </a:p>
          <a:p>
            <a:pPr marL="0" indent="0" algn="ctr">
              <a:buNone/>
            </a:pPr>
            <a:endParaRPr lang="en-US" sz="7200" dirty="0"/>
          </a:p>
          <a:p>
            <a:pPr marL="0" indent="0">
              <a:buNone/>
            </a:pPr>
            <a:endParaRPr lang="en-US" sz="7200" dirty="0"/>
          </a:p>
          <a:p>
            <a:endParaRPr lang="en-US" dirty="0"/>
          </a:p>
        </p:txBody>
      </p:sp>
    </p:spTree>
    <p:extLst>
      <p:ext uri="{BB962C8B-B14F-4D97-AF65-F5344CB8AC3E}">
        <p14:creationId xmlns:p14="http://schemas.microsoft.com/office/powerpoint/2010/main" val="23453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II (Due Feb. 7)</a:t>
            </a:r>
          </a:p>
        </p:txBody>
      </p:sp>
      <p:sp>
        <p:nvSpPr>
          <p:cNvPr id="3" name="Content Placeholder 2"/>
          <p:cNvSpPr>
            <a:spLocks noGrp="1"/>
          </p:cNvSpPr>
          <p:nvPr>
            <p:ph idx="1"/>
          </p:nvPr>
        </p:nvSpPr>
        <p:spPr>
          <a:xfrm>
            <a:off x="457200" y="2347307"/>
            <a:ext cx="8229600" cy="4156235"/>
          </a:xfrm>
        </p:spPr>
        <p:txBody>
          <a:bodyPr>
            <a:normAutofit fontScale="62500" lnSpcReduction="20000"/>
          </a:bodyPr>
          <a:lstStyle/>
          <a:p>
            <a:r>
              <a:rPr lang="en-US" dirty="0"/>
              <a:t>Test your assumptions with potential customers to see if they’re accurate</a:t>
            </a:r>
          </a:p>
          <a:p>
            <a:r>
              <a:rPr lang="en-US" dirty="0"/>
              <a:t>Reset your hypotheses (pivot)</a:t>
            </a:r>
          </a:p>
          <a:p>
            <a:pPr lvl="1"/>
            <a:r>
              <a:rPr lang="en-US" sz="2900" dirty="0"/>
              <a:t>Go out and test them again. This can continue until you feel that you have a good understanding of your customer.</a:t>
            </a:r>
          </a:p>
          <a:p>
            <a:r>
              <a:rPr lang="en-US" dirty="0"/>
              <a:t>What value will you deliver?</a:t>
            </a:r>
          </a:p>
          <a:p>
            <a:r>
              <a:rPr lang="en-US" dirty="0"/>
              <a:t>How will you satisfy that customer?</a:t>
            </a:r>
          </a:p>
          <a:p>
            <a:r>
              <a:rPr lang="en-US" dirty="0"/>
              <a:t>Summarize all of this testing and pivoting that you have done.</a:t>
            </a:r>
          </a:p>
          <a:p>
            <a:pPr marL="0" indent="0">
              <a:buNone/>
            </a:pPr>
            <a:endParaRPr lang="en-US" dirty="0"/>
          </a:p>
          <a:p>
            <a:pPr marL="0" indent="0">
              <a:buNone/>
            </a:pPr>
            <a:r>
              <a:rPr lang="en-US" sz="2900" dirty="0"/>
              <a:t>Stage II will be submitted by February 7th. This includes the entire business model canvas. </a:t>
            </a:r>
          </a:p>
          <a:p>
            <a:pPr marL="0" indent="0">
              <a:buNone/>
            </a:pPr>
            <a:endParaRPr lang="en-US" sz="2900" dirty="0"/>
          </a:p>
          <a:p>
            <a:pPr marL="0" indent="0">
              <a:buNone/>
            </a:pPr>
            <a:r>
              <a:rPr lang="en-US" sz="2900" dirty="0"/>
              <a:t>The semi-finals will take place on February 9</a:t>
            </a:r>
            <a:r>
              <a:rPr lang="en-US" sz="2900" baseline="30000" dirty="0"/>
              <a:t>th</a:t>
            </a:r>
            <a:r>
              <a:rPr lang="en-US" sz="2900" dirty="0"/>
              <a:t> in front of a panel of judges. The finalists will be announced on February 12</a:t>
            </a:r>
            <a:r>
              <a:rPr lang="en-US" sz="2900" baseline="30000" dirty="0"/>
              <a:t>th</a:t>
            </a:r>
            <a:r>
              <a:rPr lang="en-US" sz="2900" dirty="0"/>
              <a:t>. </a:t>
            </a:r>
          </a:p>
        </p:txBody>
      </p:sp>
    </p:spTree>
    <p:extLst>
      <p:ext uri="{BB962C8B-B14F-4D97-AF65-F5344CB8AC3E}">
        <p14:creationId xmlns:p14="http://schemas.microsoft.com/office/powerpoint/2010/main" val="175966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Key Steps of Successful Business Model Validation</a:t>
            </a:r>
          </a:p>
        </p:txBody>
      </p:sp>
      <p:sp>
        <p:nvSpPr>
          <p:cNvPr id="3" name="Content Placeholder 2"/>
          <p:cNvSpPr>
            <a:spLocks noGrp="1"/>
          </p:cNvSpPr>
          <p:nvPr>
            <p:ph idx="1"/>
          </p:nvPr>
        </p:nvSpPr>
        <p:spPr>
          <a:xfrm>
            <a:off x="457200" y="2347307"/>
            <a:ext cx="4792894" cy="3700025"/>
          </a:xfrm>
        </p:spPr>
        <p:txBody>
          <a:bodyPr>
            <a:normAutofit lnSpcReduction="10000"/>
          </a:bodyPr>
          <a:lstStyle/>
          <a:p>
            <a:pPr>
              <a:buFont typeface="+mj-lt"/>
              <a:buAutoNum type="arabicPeriod"/>
            </a:pPr>
            <a:r>
              <a:rPr lang="en-US" sz="2400" dirty="0"/>
              <a:t>Identify and track your assumptions with the business model canvas</a:t>
            </a:r>
          </a:p>
          <a:p>
            <a:pPr>
              <a:buFont typeface="+mj-lt"/>
              <a:buAutoNum type="arabicPeriod"/>
            </a:pPr>
            <a:r>
              <a:rPr lang="en-US" sz="2400" dirty="0"/>
              <a:t>Test your assumptions in the field with customers and pivot if your model is wrong</a:t>
            </a:r>
          </a:p>
          <a:p>
            <a:pPr>
              <a:buFont typeface="+mj-lt"/>
              <a:buAutoNum type="arabicPeriod"/>
            </a:pPr>
            <a:r>
              <a:rPr lang="en-US" sz="2400" dirty="0"/>
              <a:t>Demonstrate that you have gained market traction using feedback from actual customers</a:t>
            </a:r>
          </a:p>
          <a:p>
            <a:endParaRPr lang="en-US" sz="2400" dirty="0"/>
          </a:p>
        </p:txBody>
      </p:sp>
      <p:pic>
        <p:nvPicPr>
          <p:cNvPr id="6" name="Picture 5" descr="A picture containing person, man&#10;&#10;Description automatically generated">
            <a:extLst>
              <a:ext uri="{FF2B5EF4-FFF2-40B4-BE49-F238E27FC236}">
                <a16:creationId xmlns:a16="http://schemas.microsoft.com/office/drawing/2014/main" id="{63D08D95-4D86-4CE9-A431-C316FCD66BDA}"/>
              </a:ext>
            </a:extLst>
          </p:cNvPr>
          <p:cNvPicPr>
            <a:picLocks noChangeAspect="1"/>
          </p:cNvPicPr>
          <p:nvPr/>
        </p:nvPicPr>
        <p:blipFill>
          <a:blip r:embed="rId2"/>
          <a:stretch>
            <a:fillRect/>
          </a:stretch>
        </p:blipFill>
        <p:spPr>
          <a:xfrm>
            <a:off x="5316114" y="3093098"/>
            <a:ext cx="3603950" cy="2402633"/>
          </a:xfrm>
          <a:prstGeom prst="rect">
            <a:avLst/>
          </a:prstGeom>
        </p:spPr>
      </p:pic>
    </p:spTree>
    <p:extLst>
      <p:ext uri="{BB962C8B-B14F-4D97-AF65-F5344CB8AC3E}">
        <p14:creationId xmlns:p14="http://schemas.microsoft.com/office/powerpoint/2010/main" val="1385907595"/>
      </p:ext>
    </p:extLst>
  </p:cSld>
  <p:clrMapOvr>
    <a:masterClrMapping/>
  </p:clrMapOvr>
</p:sld>
</file>

<file path=ppt/theme/theme1.xml><?xml version="1.0" encoding="utf-8"?>
<a:theme xmlns:a="http://schemas.openxmlformats.org/drawingml/2006/main" name="Garnet_Standard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C6FA54B3AFC04FA66690037753860F" ma:contentTypeVersion="9" ma:contentTypeDescription="Create a new document." ma:contentTypeScope="" ma:versionID="0e1066ad5e3c1671b3fbcc3c8ddca2a6">
  <xsd:schema xmlns:xsd="http://www.w3.org/2001/XMLSchema" xmlns:xs="http://www.w3.org/2001/XMLSchema" xmlns:p="http://schemas.microsoft.com/office/2006/metadata/properties" xmlns:ns2="8dacf571-1c61-4e9f-aa8b-95ed5ed3ea5c" xmlns:ns3="29c54ce9-1e8d-4bb9-9b1f-45a7188a6bb3" targetNamespace="http://schemas.microsoft.com/office/2006/metadata/properties" ma:root="true" ma:fieldsID="c483562beb8ac4c360d74844302b5945" ns2:_="" ns3:_="">
    <xsd:import namespace="8dacf571-1c61-4e9f-aa8b-95ed5ed3ea5c"/>
    <xsd:import namespace="29c54ce9-1e8d-4bb9-9b1f-45a7188a6bb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cf571-1c61-4e9f-aa8b-95ed5ed3e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c54ce9-1e8d-4bb9-9b1f-45a7188a6bb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ea02078-b524-4538-ba14-100022bb639e}" ma:internalName="TaxCatchAll" ma:showField="CatchAllData" ma:web="29c54ce9-1e8d-4bb9-9b1f-45a7188a6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9c54ce9-1e8d-4bb9-9b1f-45a7188a6bb3" xsi:nil="true"/>
    <lcf76f155ced4ddcb4097134ff3c332f xmlns="8dacf571-1c61-4e9f-aa8b-95ed5ed3ea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E87FF7-C007-4997-8F2E-7650682EA306}">
  <ds:schemaRefs>
    <ds:schemaRef ds:uri="http://schemas.microsoft.com/sharepoint/v3/contenttype/forms"/>
  </ds:schemaRefs>
</ds:datastoreItem>
</file>

<file path=customXml/itemProps2.xml><?xml version="1.0" encoding="utf-8"?>
<ds:datastoreItem xmlns:ds="http://schemas.openxmlformats.org/officeDocument/2006/customXml" ds:itemID="{A903980B-0320-4573-91A8-F804082B1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cf571-1c61-4e9f-aa8b-95ed5ed3ea5c"/>
    <ds:schemaRef ds:uri="29c54ce9-1e8d-4bb9-9b1f-45a7188a6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A7699B-6661-475F-9FBC-4EBB09C0189F}">
  <ds:schemaRefs>
    <ds:schemaRef ds:uri="http://schemas.microsoft.com/office/2006/metadata/properties"/>
    <ds:schemaRef ds:uri="http://schemas.microsoft.com/office/infopath/2007/PartnerControls"/>
    <ds:schemaRef ds:uri="29c54ce9-1e8d-4bb9-9b1f-45a7188a6bb3"/>
    <ds:schemaRef ds:uri="8dacf571-1c61-4e9f-aa8b-95ed5ed3ea5c"/>
  </ds:schemaRefs>
</ds:datastoreItem>
</file>

<file path=docProps/app.xml><?xml version="1.0" encoding="utf-8"?>
<Properties xmlns="http://schemas.openxmlformats.org/officeDocument/2006/extended-properties" xmlns:vt="http://schemas.openxmlformats.org/officeDocument/2006/docPropsVTypes">
  <Template>FSUppt-standard-garnet</Template>
  <TotalTime>5810</TotalTime>
  <Words>1322</Words>
  <Application>Microsoft Macintosh PowerPoint</Application>
  <PresentationFormat>On-screen Show (4:3)</PresentationFormat>
  <Paragraphs>171</Paragraphs>
  <Slides>17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acumin-pro-condensed</vt:lpstr>
      <vt:lpstr>Arial</vt:lpstr>
      <vt:lpstr>Calibri</vt:lpstr>
      <vt:lpstr>Times New Roman</vt:lpstr>
      <vt:lpstr>Garnet_StandardDef</vt:lpstr>
      <vt:lpstr>2023 - 2024 InNOLEvation® Challenge Information Session </vt:lpstr>
      <vt:lpstr>What is it?</vt:lpstr>
      <vt:lpstr>Prizes</vt:lpstr>
      <vt:lpstr>2023 Winner</vt:lpstr>
      <vt:lpstr>Eligibility Guidelines</vt:lpstr>
      <vt:lpstr>Business Model Canvas (BMC) </vt:lpstr>
      <vt:lpstr>Process: Stage I (Due Jan. 17)</vt:lpstr>
      <vt:lpstr>Stage II (Due Feb. 7)</vt:lpstr>
      <vt:lpstr>3 Key Steps of Successful Business Model Validation</vt:lpstr>
      <vt:lpstr>Stage III (Due Feb. 23rd)</vt:lpstr>
      <vt:lpstr>Judging Criteria</vt:lpstr>
      <vt:lpstr>Judging Criteria (continued)</vt:lpstr>
      <vt:lpstr>Forming a Team</vt:lpstr>
      <vt:lpstr>How to Apply</vt:lpstr>
      <vt:lpstr>Important Dates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Frandsen, Kirsten</dc:creator>
  <cp:lastModifiedBy>Kaitlin Simpson</cp:lastModifiedBy>
  <cp:revision>115</cp:revision>
  <dcterms:created xsi:type="dcterms:W3CDTF">2016-06-09T11:46:20Z</dcterms:created>
  <dcterms:modified xsi:type="dcterms:W3CDTF">2023-09-20T14:01:40Z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0x01010011C6FA54B3AFC04FA66690037753860F</vt:lpwstr>
  </property>
  <property fmtid="{D5CDD505-2E9C-101B-9397-08002B2CF9AE}" pid="3" name="MediaServiceImageTags">
    <vt:lpwstr/>
  </property>
</Properties>
</file>