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71" r:id="rId6"/>
    <p:sldId id="257" r:id="rId7"/>
    <p:sldId id="262" r:id="rId8"/>
    <p:sldId id="273" r:id="rId9"/>
    <p:sldId id="270" r:id="rId10"/>
    <p:sldId id="274" r:id="rId11"/>
    <p:sldId id="272" r:id="rId12"/>
    <p:sldId id="275" r:id="rId13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1E32"/>
    <a:srgbClr val="D0B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CF1B61-B1EB-4490-9B50-08956AE2A09D}" v="7" dt="2023-09-26T13:41:37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5" autoAdjust="0"/>
    <p:restoredTop sz="94694" autoAdjust="0"/>
  </p:normalViewPr>
  <p:slideViewPr>
    <p:cSldViewPr snapToGrid="0" snapToObjects="1">
      <p:cViewPr varScale="1">
        <p:scale>
          <a:sx n="121" d="100"/>
          <a:sy n="121" d="100"/>
        </p:scale>
        <p:origin x="1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923EC14-1AB8-41EF-888E-2B3A4872E2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5E05F28-C763-4B45-8A0B-AB2A5312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8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5F28-C763-4B45-8A0B-AB2A53129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0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4896"/>
            <a:ext cx="8229600" cy="972205"/>
          </a:xfrm>
        </p:spPr>
        <p:txBody>
          <a:bodyPr/>
          <a:lstStyle>
            <a:lvl1pPr>
              <a:defRPr b="0" i="0"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7307"/>
            <a:ext cx="8229600" cy="3700025"/>
          </a:xfrm>
        </p:spPr>
        <p:txBody>
          <a:bodyPr/>
          <a:lstStyle>
            <a:lvl1pPr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4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D0B88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7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8013"/>
            <a:ext cx="8229600" cy="863982"/>
          </a:xfrm>
        </p:spPr>
        <p:txBody>
          <a:bodyPr/>
          <a:lstStyle>
            <a:lvl1pPr>
              <a:defRPr b="1" i="0"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89650"/>
            <a:ext cx="4038600" cy="394138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89650"/>
            <a:ext cx="4038600" cy="394138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719"/>
            <a:ext cx="4040188" cy="7997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7167"/>
            <a:ext cx="4040188" cy="3932626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43719"/>
            <a:ext cx="4041775" cy="7997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7167"/>
            <a:ext cx="4041775" cy="3932626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Subtitle Page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5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3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4898"/>
            <a:ext cx="3008313" cy="1268684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4898"/>
            <a:ext cx="5111750" cy="5421586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3583"/>
            <a:ext cx="3008313" cy="4152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6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134" y="5237654"/>
            <a:ext cx="7260896" cy="384067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0134" y="464207"/>
            <a:ext cx="7260896" cy="46420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0134" y="5621722"/>
            <a:ext cx="7260896" cy="734628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80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87441"/>
            <a:ext cx="8229600" cy="3643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FF53-7C97-8C49-AB42-96FD965FEBF4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7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trategyzer.com/library/business-model-generatio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vimeo.com/7835079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ategyzer.com/library/the-business-model-canva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62743" y="365760"/>
            <a:ext cx="1837508" cy="724908"/>
          </a:xfrm>
          <a:prstGeom prst="rect">
            <a:avLst/>
          </a:prstGeom>
          <a:solidFill>
            <a:srgbClr val="771E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090669"/>
            <a:ext cx="7995492" cy="5288098"/>
          </a:xfrm>
        </p:spPr>
        <p:txBody>
          <a:bodyPr>
            <a:normAutofit/>
          </a:bodyPr>
          <a:lstStyle/>
          <a:p>
            <a:r>
              <a:rPr lang="en-US" dirty="0"/>
              <a:t>Business Model Canvas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7714" y="217714"/>
            <a:ext cx="1153886" cy="1107909"/>
          </a:xfrm>
          <a:prstGeom prst="rect">
            <a:avLst/>
          </a:prstGeom>
          <a:solidFill>
            <a:srgbClr val="771E32"/>
          </a:solidFill>
          <a:ln>
            <a:solidFill>
              <a:srgbClr val="771E3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2F1F9A7-D1A8-48D2-A40D-D9EDCE63B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608" y="240290"/>
            <a:ext cx="6456784" cy="161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4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siness Model Generation">
            <a:hlinkClick r:id="rId2"/>
            <a:extLst>
              <a:ext uri="{FF2B5EF4-FFF2-40B4-BE49-F238E27FC236}">
                <a16:creationId xmlns:a16="http://schemas.microsoft.com/office/drawing/2014/main" id="{8A7A100C-53AD-41F6-9493-097C30AFB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11" y="769775"/>
            <a:ext cx="7231426" cy="607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444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7487"/>
            <a:ext cx="8229600" cy="450984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Customer Relationships</a:t>
            </a:r>
          </a:p>
          <a:p>
            <a:r>
              <a:rPr lang="en-US" dirty="0"/>
              <a:t>Key Activities</a:t>
            </a:r>
          </a:p>
          <a:p>
            <a:r>
              <a:rPr lang="en-US" dirty="0"/>
              <a:t>Revenue Streams</a:t>
            </a:r>
          </a:p>
          <a:p>
            <a:r>
              <a:rPr lang="en-US" dirty="0"/>
              <a:t>Cost Structure</a:t>
            </a:r>
          </a:p>
          <a:p>
            <a:r>
              <a:rPr lang="en-US" dirty="0"/>
              <a:t>Value Propositions</a:t>
            </a:r>
          </a:p>
          <a:p>
            <a:r>
              <a:rPr lang="en-US" dirty="0"/>
              <a:t>Channels</a:t>
            </a:r>
          </a:p>
          <a:p>
            <a:r>
              <a:rPr lang="en-US" dirty="0"/>
              <a:t>Key Resources</a:t>
            </a:r>
          </a:p>
          <a:p>
            <a:r>
              <a:rPr lang="en-US" dirty="0"/>
              <a:t>Customer Segments</a:t>
            </a:r>
          </a:p>
          <a:p>
            <a:r>
              <a:rPr lang="en-US" dirty="0"/>
              <a:t>Key Partners</a:t>
            </a:r>
          </a:p>
        </p:txBody>
      </p:sp>
    </p:spTree>
    <p:extLst>
      <p:ext uri="{BB962C8B-B14F-4D97-AF65-F5344CB8AC3E}">
        <p14:creationId xmlns:p14="http://schemas.microsoft.com/office/powerpoint/2010/main" val="210778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 Canvas (BMC) </a:t>
            </a:r>
          </a:p>
        </p:txBody>
      </p:sp>
      <p:pic>
        <p:nvPicPr>
          <p:cNvPr id="1026" name="Picture 2" descr="canvas">
            <a:extLst>
              <a:ext uri="{FF2B5EF4-FFF2-40B4-BE49-F238E27FC236}">
                <a16:creationId xmlns:a16="http://schemas.microsoft.com/office/drawing/2014/main" id="{98DEC423-F919-40E6-8854-0950E8AA94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530" y="2137101"/>
            <a:ext cx="6834939" cy="445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55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Right 4">
            <a:extLst>
              <a:ext uri="{FF2B5EF4-FFF2-40B4-BE49-F238E27FC236}">
                <a16:creationId xmlns:a16="http://schemas.microsoft.com/office/drawing/2014/main" id="{8DE6AAED-08BA-43DD-80EF-9F0D33E682ED}"/>
              </a:ext>
            </a:extLst>
          </p:cNvPr>
          <p:cNvSpPr/>
          <p:nvPr/>
        </p:nvSpPr>
        <p:spPr>
          <a:xfrm>
            <a:off x="800100" y="3260377"/>
            <a:ext cx="5504227" cy="2740373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2CBECC09-1E33-41BA-A35A-522DC1E1C057}"/>
              </a:ext>
            </a:extLst>
          </p:cNvPr>
          <p:cNvSpPr/>
          <p:nvPr/>
        </p:nvSpPr>
        <p:spPr>
          <a:xfrm>
            <a:off x="800100" y="1361436"/>
            <a:ext cx="5019763" cy="33823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728" y="2233723"/>
            <a:ext cx="6172200" cy="3382384"/>
          </a:xfrm>
        </p:spPr>
        <p:txBody>
          <a:bodyPr>
            <a:normAutofit fontScale="700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Customer Segments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Value Propositions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Channels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Customer Relationships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Revenue Streams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Key Resources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Key Activities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Key Partners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Cost 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2E6FB-39D0-4BA0-964B-9D615F38E5DB}"/>
              </a:ext>
            </a:extLst>
          </p:cNvPr>
          <p:cNvSpPr txBox="1"/>
          <p:nvPr/>
        </p:nvSpPr>
        <p:spPr>
          <a:xfrm>
            <a:off x="5826155" y="2914128"/>
            <a:ext cx="269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Create and Generate Value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E7766-7C96-4B8D-8683-248055E7DD30}"/>
              </a:ext>
            </a:extLst>
          </p:cNvPr>
          <p:cNvSpPr txBox="1"/>
          <p:nvPr/>
        </p:nvSpPr>
        <p:spPr>
          <a:xfrm>
            <a:off x="6316910" y="4318939"/>
            <a:ext cx="2348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Generate Efficiencies to Deliver Value</a:t>
            </a:r>
          </a:p>
        </p:txBody>
      </p:sp>
    </p:spTree>
    <p:extLst>
      <p:ext uri="{BB962C8B-B14F-4D97-AF65-F5344CB8AC3E}">
        <p14:creationId xmlns:p14="http://schemas.microsoft.com/office/powerpoint/2010/main" val="104710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BMC Explained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5E88B-9F44-4CD5-AA39-F11CDC98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7101"/>
            <a:ext cx="8229600" cy="787779"/>
          </a:xfrm>
        </p:spPr>
        <p:txBody>
          <a:bodyPr/>
          <a:lstStyle/>
          <a:p>
            <a:pPr algn="ctr"/>
            <a:r>
              <a:rPr lang="en-US" dirty="0">
                <a:hlinkClick r:id="rId2"/>
              </a:rPr>
              <a:t>https://vimeo.com/78350794</a:t>
            </a:r>
            <a:endParaRPr lang="en-US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0BD72192-6218-4B3B-B217-0932441ED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253" y="3171509"/>
            <a:ext cx="6307494" cy="354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1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Key Steps of Successful Business Model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969" y="2918085"/>
            <a:ext cx="4294415" cy="2775019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2200" dirty="0"/>
              <a:t>Identify and track your assumptions with the business model canvas</a:t>
            </a:r>
          </a:p>
          <a:p>
            <a:pPr>
              <a:buFont typeface="+mj-lt"/>
              <a:buAutoNum type="arabicPeriod"/>
            </a:pPr>
            <a:r>
              <a:rPr lang="en-US" sz="2200" dirty="0"/>
              <a:t>Test your assumptions in the field with customers and pivot if your model is wrong</a:t>
            </a:r>
          </a:p>
          <a:p>
            <a:pPr>
              <a:buFont typeface="+mj-lt"/>
              <a:buAutoNum type="arabicPeriod"/>
            </a:pPr>
            <a:r>
              <a:rPr lang="en-US" sz="2200" dirty="0"/>
              <a:t>Demonstrate that you have gained market validation using feedback from actual customers</a:t>
            </a:r>
          </a:p>
          <a:p>
            <a:endParaRPr lang="en-US" sz="1800" dirty="0"/>
          </a:p>
        </p:txBody>
      </p:sp>
      <p:pic>
        <p:nvPicPr>
          <p:cNvPr id="2050" name="Picture 2" descr="1. Business Model Canvas of Indonesia Mengajar. | Download Scientific  Diagram">
            <a:extLst>
              <a:ext uri="{FF2B5EF4-FFF2-40B4-BE49-F238E27FC236}">
                <a16:creationId xmlns:a16="http://schemas.microsoft.com/office/drawing/2014/main" id="{20A6817F-AC62-4466-BF1E-9D74F2ACE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84" y="2918084"/>
            <a:ext cx="4206768" cy="256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29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272487-2FB3-473E-9F72-79E12406A4C1}"/>
              </a:ext>
            </a:extLst>
          </p:cNvPr>
          <p:cNvSpPr txBox="1"/>
          <p:nvPr/>
        </p:nvSpPr>
        <p:spPr>
          <a:xfrm>
            <a:off x="443204" y="2235522"/>
            <a:ext cx="825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Link to BMC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63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272487-2FB3-473E-9F72-79E12406A4C1}"/>
              </a:ext>
            </a:extLst>
          </p:cNvPr>
          <p:cNvSpPr txBox="1"/>
          <p:nvPr/>
        </p:nvSpPr>
        <p:spPr>
          <a:xfrm>
            <a:off x="443204" y="2255353"/>
            <a:ext cx="825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Apply using the QR code below!</a:t>
            </a:r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186EE35-55A5-BF15-E29E-34C1E3696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70962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13190"/>
      </p:ext>
    </p:extLst>
  </p:cSld>
  <p:clrMapOvr>
    <a:masterClrMapping/>
  </p:clrMapOvr>
</p:sld>
</file>

<file path=ppt/theme/theme1.xml><?xml version="1.0" encoding="utf-8"?>
<a:theme xmlns:a="http://schemas.openxmlformats.org/drawingml/2006/main" name="Garnet_StandardDef">
  <a:themeElements>
    <a:clrScheme name="Custom 1">
      <a:dk1>
        <a:sysClr val="windowText" lastClr="000000"/>
      </a:dk1>
      <a:lt1>
        <a:sysClr val="window" lastClr="FFFFFF"/>
      </a:lt1>
      <a:dk2>
        <a:srgbClr val="99263E"/>
      </a:dk2>
      <a:lt2>
        <a:srgbClr val="EEECE1"/>
      </a:lt2>
      <a:accent1>
        <a:srgbClr val="D0B88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5B52A7C16AB4AA183E9675DE8FBE9" ma:contentTypeVersion="13" ma:contentTypeDescription="Create a new document." ma:contentTypeScope="" ma:versionID="2be44f46567c2378846290d51a55ed6d">
  <xsd:schema xmlns:xsd="http://www.w3.org/2001/XMLSchema" xmlns:xs="http://www.w3.org/2001/XMLSchema" xmlns:p="http://schemas.microsoft.com/office/2006/metadata/properties" xmlns:ns3="21e8650b-4f56-4a72-9bf5-406b3afbef96" xmlns:ns4="d04c5fd6-8773-4a26-868e-6da69ce3cd9f" targetNamespace="http://schemas.microsoft.com/office/2006/metadata/properties" ma:root="true" ma:fieldsID="7e7938a3eee4dca51ff727908cf3ba1c" ns3:_="" ns4:_="">
    <xsd:import namespace="21e8650b-4f56-4a72-9bf5-406b3afbef96"/>
    <xsd:import namespace="d04c5fd6-8773-4a26-868e-6da69ce3cd9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8650b-4f56-4a72-9bf5-406b3afbef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c5fd6-8773-4a26-868e-6da69ce3c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D1B3AE-C300-4B0A-82AE-908B859B23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01D0AE-88F0-4320-9E5B-F343E8F3F2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e8650b-4f56-4a72-9bf5-406b3afbef96"/>
    <ds:schemaRef ds:uri="d04c5fd6-8773-4a26-868e-6da69ce3c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F0846D-63F5-495D-A81A-CA03B4D428F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FSUppt-standard-garnet</Template>
  <TotalTime>3345</TotalTime>
  <Words>119</Words>
  <Application>Microsoft Macintosh PowerPoint</Application>
  <PresentationFormat>On-screen Show (4:3)</PresentationFormat>
  <Paragraphs>31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Garnet_StandardDef</vt:lpstr>
      <vt:lpstr>Business Model Canvas </vt:lpstr>
      <vt:lpstr>PowerPoint Presentation</vt:lpstr>
      <vt:lpstr>PowerPoint Presentation</vt:lpstr>
      <vt:lpstr>Business Model Canvas (BMC) </vt:lpstr>
      <vt:lpstr>PowerPoint Presentation</vt:lpstr>
      <vt:lpstr>BMC Explained</vt:lpstr>
      <vt:lpstr>3 Key Steps of Successful Business Model Validation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Frandsen, Kirsten</dc:creator>
  <cp:lastModifiedBy>Kaitlin Simpson</cp:lastModifiedBy>
  <cp:revision>63</cp:revision>
  <cp:lastPrinted>2020-10-14T13:19:06Z</cp:lastPrinted>
  <dcterms:created xsi:type="dcterms:W3CDTF">2016-06-09T11:46:20Z</dcterms:created>
  <dcterms:modified xsi:type="dcterms:W3CDTF">2023-09-26T18:32:35Z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0x0101002205B52A7C16AB4AA183E9675DE8FBE9</vt:lpwstr>
  </property>
</Properties>
</file>