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3"/>
  </p:notes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  <p:sldId id="268" r:id="rId12"/>
    <p:sldId id="264" r:id="rId13"/>
    <p:sldId id="269" r:id="rId14"/>
    <p:sldId id="265" r:id="rId15"/>
    <p:sldId id="272" r:id="rId16"/>
    <p:sldId id="274" r:id="rId17"/>
    <p:sldId id="273" r:id="rId18"/>
    <p:sldId id="270" r:id="rId19"/>
    <p:sldId id="271" r:id="rId20"/>
    <p:sldId id="275" r:id="rId21"/>
    <p:sldId id="26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1E32"/>
    <a:srgbClr val="D0B8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49" autoAdjust="0"/>
    <p:restoredTop sz="94641" autoAdjust="0"/>
  </p:normalViewPr>
  <p:slideViewPr>
    <p:cSldViewPr snapToGrid="0" snapToObjects="1">
      <p:cViewPr varScale="1">
        <p:scale>
          <a:sx n="145" d="100"/>
          <a:sy n="145" d="100"/>
        </p:scale>
        <p:origin x="24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3EC14-1AB8-41EF-888E-2B3A4872E2D0}" type="datetimeFigureOut">
              <a:rPr lang="en-US" smtClean="0"/>
              <a:t>9/17/21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05F28-C763-4B45-8A0B-AB2A53129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85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5F28-C763-4B45-8A0B-AB2A531298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05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5F28-C763-4B45-8A0B-AB2A531298F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16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5F28-C763-4B45-8A0B-AB2A531298F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60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5F28-C763-4B45-8A0B-AB2A531298F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65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FF53-7C97-8C49-AB42-96FD965FEBF4}" type="datetimeFigureOut">
              <a:rPr lang="en-US" smtClean="0"/>
              <a:t>9/17/21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34B5-7C80-464F-9A62-3711C8F8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7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4896"/>
            <a:ext cx="8229600" cy="972205"/>
          </a:xfrm>
        </p:spPr>
        <p:txBody>
          <a:bodyPr/>
          <a:lstStyle>
            <a:lvl1pPr>
              <a:defRPr b="0" i="0">
                <a:latin typeface="Times New Roman"/>
                <a:cs typeface="Times New Roman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7307"/>
            <a:ext cx="8229600" cy="3700025"/>
          </a:xfrm>
        </p:spPr>
        <p:txBody>
          <a:bodyPr/>
          <a:lstStyle>
            <a:lvl1pPr>
              <a:defRPr b="0" i="0">
                <a:latin typeface="Arial"/>
                <a:cs typeface="Arial"/>
              </a:defRPr>
            </a:lvl1pPr>
            <a:lvl2pPr>
              <a:defRPr b="0" i="0">
                <a:latin typeface="Arial"/>
                <a:cs typeface="Arial"/>
              </a:defRPr>
            </a:lvl2pPr>
            <a:lvl3pPr>
              <a:defRPr b="0" i="0">
                <a:latin typeface="Arial"/>
                <a:cs typeface="Arial"/>
              </a:defRPr>
            </a:lvl3pPr>
            <a:lvl4pPr>
              <a:defRPr b="0" i="0">
                <a:latin typeface="Arial"/>
                <a:cs typeface="Arial"/>
              </a:defRPr>
            </a:lvl4pPr>
            <a:lvl5pPr>
              <a:defRPr b="0" i="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FF53-7C97-8C49-AB42-96FD965FEBF4}" type="datetimeFigureOut">
              <a:rPr lang="en-US" smtClean="0"/>
              <a:t>9/17/21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34B5-7C80-464F-9A62-3711C8F8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4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D0B88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FF53-7C97-8C49-AB42-96FD965FEBF4}" type="datetimeFigureOut">
              <a:rPr lang="en-US" smtClean="0"/>
              <a:t>9/17/21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34B5-7C80-464F-9A62-3711C8F8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77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8013"/>
            <a:ext cx="8229600" cy="863982"/>
          </a:xfrm>
        </p:spPr>
        <p:txBody>
          <a:bodyPr/>
          <a:lstStyle>
            <a:lvl1pPr>
              <a:defRPr b="1" i="0">
                <a:latin typeface="Times New Roman"/>
                <a:cs typeface="Times New Roman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89650"/>
            <a:ext cx="4038600" cy="3941383"/>
          </a:xfrm>
        </p:spPr>
        <p:txBody>
          <a:bodyPr/>
          <a:lstStyle>
            <a:lvl1pPr>
              <a:defRPr sz="2800" b="0" i="0">
                <a:latin typeface="Arial"/>
                <a:cs typeface="Arial"/>
              </a:defRPr>
            </a:lvl1pPr>
            <a:lvl2pPr>
              <a:defRPr sz="2400" b="0" i="0">
                <a:latin typeface="Arial"/>
                <a:cs typeface="Arial"/>
              </a:defRPr>
            </a:lvl2pPr>
            <a:lvl3pPr>
              <a:defRPr sz="2000" b="0" i="0">
                <a:latin typeface="Arial"/>
                <a:cs typeface="Arial"/>
              </a:defRPr>
            </a:lvl3pPr>
            <a:lvl4pPr>
              <a:defRPr sz="1800" b="0" i="0">
                <a:latin typeface="Arial"/>
                <a:cs typeface="Arial"/>
              </a:defRPr>
            </a:lvl4pPr>
            <a:lvl5pPr>
              <a:defRPr sz="18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89650"/>
            <a:ext cx="4038600" cy="3941383"/>
          </a:xfrm>
        </p:spPr>
        <p:txBody>
          <a:bodyPr/>
          <a:lstStyle>
            <a:lvl1pPr>
              <a:defRPr sz="2800" b="0" i="0">
                <a:latin typeface="Arial"/>
                <a:cs typeface="Arial"/>
              </a:defRPr>
            </a:lvl1pPr>
            <a:lvl2pPr>
              <a:defRPr sz="2400" b="0" i="0">
                <a:latin typeface="Arial"/>
                <a:cs typeface="Arial"/>
              </a:defRPr>
            </a:lvl2pPr>
            <a:lvl3pPr>
              <a:defRPr sz="2000" b="0" i="0">
                <a:latin typeface="Arial"/>
                <a:cs typeface="Arial"/>
              </a:defRPr>
            </a:lvl3pPr>
            <a:lvl4pPr>
              <a:defRPr sz="1800" b="0" i="0">
                <a:latin typeface="Arial"/>
                <a:cs typeface="Arial"/>
              </a:defRPr>
            </a:lvl4pPr>
            <a:lvl5pPr>
              <a:defRPr sz="18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FF53-7C97-8C49-AB42-96FD965FEBF4}" type="datetimeFigureOut">
              <a:rPr lang="en-US" smtClean="0"/>
              <a:t>9/17/21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34B5-7C80-464F-9A62-3711C8F8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3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719"/>
            <a:ext cx="4040188" cy="7997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07167"/>
            <a:ext cx="4040188" cy="3932626"/>
          </a:xfr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43719"/>
            <a:ext cx="4041775" cy="7997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7167"/>
            <a:ext cx="4041775" cy="3932626"/>
          </a:xfr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FF53-7C97-8C49-AB42-96FD965FEBF4}" type="datetimeFigureOut">
              <a:rPr lang="en-US" smtClean="0"/>
              <a:t>9/17/21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34B5-7C80-464F-9A62-3711C8F8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Subtitle Page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FF53-7C97-8C49-AB42-96FD965FEBF4}" type="datetimeFigureOut">
              <a:rPr lang="en-US" smtClean="0"/>
              <a:t>9/17/21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34B5-7C80-464F-9A62-3711C8F8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59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FF53-7C97-8C49-AB42-96FD965FEBF4}" type="datetimeFigureOut">
              <a:rPr lang="en-US" smtClean="0"/>
              <a:t>9/17/21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34B5-7C80-464F-9A62-3711C8F8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3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4898"/>
            <a:ext cx="3008313" cy="1268684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64898"/>
            <a:ext cx="5111750" cy="5421586"/>
          </a:xfrm>
        </p:spPr>
        <p:txBody>
          <a:bodyPr/>
          <a:lstStyle>
            <a:lvl1pPr>
              <a:defRPr sz="32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3583"/>
            <a:ext cx="3008313" cy="4152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FF53-7C97-8C49-AB42-96FD965FEBF4}" type="datetimeFigureOut">
              <a:rPr lang="en-US" smtClean="0"/>
              <a:t>9/17/21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34B5-7C80-464F-9A62-3711C8F8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67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134" y="5237654"/>
            <a:ext cx="7260896" cy="384067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0134" y="464207"/>
            <a:ext cx="7260896" cy="46420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0134" y="5621722"/>
            <a:ext cx="7260896" cy="734628"/>
          </a:xfr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FF53-7C97-8C49-AB42-96FD965FEBF4}" type="datetimeFigureOut">
              <a:rPr lang="en-US" smtClean="0"/>
              <a:t>9/17/21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34B5-7C80-464F-9A62-3711C8F8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2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680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87441"/>
            <a:ext cx="8229600" cy="3643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BFF53-7C97-8C49-AB42-96FD965FEBF4}" type="datetimeFigureOut">
              <a:rPr lang="en-US" smtClean="0"/>
              <a:t>9/17/21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A34B5-7C80-464F-9A62-3711C8F8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7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jmc-ic-fsu.smapply.us/prog/innolevation_challenge_2021_-_2022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jimmorancollege.fsu.edu/student-engagement/innolevation-challenge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jimmorancollege.fsu.edu/student-engagement/innolevation-challenge/timelin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jmc-ic-fsu.smapply.us/prog/innolevation_challenge_2021_-_2022/" TargetMode="External"/><Relationship Id="rId2" Type="http://schemas.openxmlformats.org/officeDocument/2006/relationships/hyperlink" Target="https://jimmoranschool.fsu.edu/student-engagement/innolevation-challenge/resources/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ksimpson@jimmoranschool.fsu.edu" TargetMode="External"/><Relationship Id="rId2" Type="http://schemas.openxmlformats.org/officeDocument/2006/relationships/hyperlink" Target="mailto:wplant@jmc.fsu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jimmorancollege.fsu.edu/student-engagement/innolevation-challenge/guidelines-and-requirement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jmc-ic-fsu.smapply.us/prog/innolevation_challenge_2021_-_2022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62743" y="365760"/>
            <a:ext cx="1837508" cy="724908"/>
          </a:xfrm>
          <a:prstGeom prst="rect">
            <a:avLst/>
          </a:prstGeom>
          <a:solidFill>
            <a:srgbClr val="771E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090669"/>
            <a:ext cx="7995492" cy="5288098"/>
          </a:xfrm>
        </p:spPr>
        <p:txBody>
          <a:bodyPr>
            <a:normAutofit/>
          </a:bodyPr>
          <a:lstStyle/>
          <a:p>
            <a:r>
              <a:rPr lang="en-US" dirty="0"/>
              <a:t>2021 - 2022</a:t>
            </a:r>
            <a:br>
              <a:rPr lang="en-US" dirty="0"/>
            </a:br>
            <a:r>
              <a:rPr lang="en-US" dirty="0" err="1"/>
              <a:t>InNOLEvation</a:t>
            </a:r>
            <a:r>
              <a:rPr lang="en-US" dirty="0"/>
              <a:t>™ Challenge</a:t>
            </a:r>
            <a:br>
              <a:rPr lang="en-US" dirty="0"/>
            </a:br>
            <a:r>
              <a:rPr lang="en-US" dirty="0"/>
              <a:t>Information Session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17714" y="217714"/>
            <a:ext cx="1153886" cy="1107909"/>
          </a:xfrm>
          <a:prstGeom prst="rect">
            <a:avLst/>
          </a:prstGeom>
          <a:solidFill>
            <a:srgbClr val="771E32"/>
          </a:solidFill>
          <a:ln>
            <a:solidFill>
              <a:srgbClr val="771E3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0FF6DA8-6F2C-4AE4-A15B-A22BD2A8251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05274" y="-219781"/>
            <a:ext cx="5100735" cy="1569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847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 Key Steps of Successful Business Model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7307"/>
            <a:ext cx="4792894" cy="3700025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en-US" sz="2400" dirty="0"/>
              <a:t>Identify and track your assumptions with the business model canvas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Test your assumptions in the field with customers and pivot if your model is wrong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Demonstrate that you have gained market traction using feedback from actual customers</a:t>
            </a:r>
          </a:p>
          <a:p>
            <a:endParaRPr lang="en-US" sz="2400" dirty="0"/>
          </a:p>
        </p:txBody>
      </p:sp>
      <p:pic>
        <p:nvPicPr>
          <p:cNvPr id="6" name="Picture 5" descr="A picture containing person, man&#10;&#10;Description automatically generated">
            <a:extLst>
              <a:ext uri="{FF2B5EF4-FFF2-40B4-BE49-F238E27FC236}">
                <a16:creationId xmlns:a16="http://schemas.microsoft.com/office/drawing/2014/main" id="{63D08D95-4D86-4CE9-A431-C316FCD66BD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6114" y="3093098"/>
            <a:ext cx="3603950" cy="240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907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IV (Due Feb. 28</a:t>
            </a:r>
            <a:r>
              <a:rPr lang="en-US" baseline="30000" dirty="0"/>
              <a:t>th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Prepare and submit a one-page executive summary of the business that will be sent to the judges for the final presentations. Submission four is due February 28</a:t>
            </a:r>
            <a:r>
              <a:rPr lang="en-US" baseline="30000" dirty="0"/>
              <a:t>th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 summarizes your entire project from beginning to end. </a:t>
            </a:r>
          </a:p>
          <a:p>
            <a:r>
              <a:rPr lang="en-US" dirty="0"/>
              <a:t>Present to a panel of judges on March 4</a:t>
            </a:r>
            <a:r>
              <a:rPr lang="en-US" baseline="30000" dirty="0"/>
              <a:t>th</a:t>
            </a:r>
            <a:r>
              <a:rPr lang="en-US" dirty="0"/>
              <a:t> at the Finals where the winners are chosen.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03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8316"/>
            <a:ext cx="8229600" cy="972205"/>
          </a:xfrm>
        </p:spPr>
        <p:txBody>
          <a:bodyPr/>
          <a:lstStyle/>
          <a:p>
            <a:r>
              <a:rPr lang="en-US" dirty="0"/>
              <a:t>Judging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05" y="1801816"/>
            <a:ext cx="8813495" cy="4208444"/>
          </a:xfrm>
        </p:spPr>
        <p:txBody>
          <a:bodyPr>
            <a:noAutofit/>
          </a:bodyPr>
          <a:lstStyle/>
          <a:p>
            <a:r>
              <a:rPr lang="en-US" sz="1600" dirty="0"/>
              <a:t>Did the team identify a significant problem or unmet need and create a venture to solve this problem?</a:t>
            </a:r>
          </a:p>
          <a:p>
            <a:r>
              <a:rPr lang="en-US" sz="1600" dirty="0"/>
              <a:t>What is the size of the market and what percentage do you expect to capture?</a:t>
            </a:r>
          </a:p>
          <a:p>
            <a:r>
              <a:rPr lang="en-US" sz="1600" dirty="0"/>
              <a:t>Has the team developed a prototype or minimum viable product? How far along are you on the product cycle?</a:t>
            </a:r>
          </a:p>
          <a:p>
            <a:r>
              <a:rPr lang="en-US" sz="1600" dirty="0"/>
              <a:t>Does the team have significant evidence that the solution is validated (includes letters of intent, purchase contracts, sales, and partners)?</a:t>
            </a:r>
          </a:p>
          <a:p>
            <a:r>
              <a:rPr lang="en-US" sz="1600" dirty="0"/>
              <a:t>How will the prize money help your venture?</a:t>
            </a:r>
          </a:p>
          <a:p>
            <a:r>
              <a:rPr lang="en-US" sz="1600" dirty="0"/>
              <a:t>For social ventures:</a:t>
            </a:r>
          </a:p>
          <a:p>
            <a:pPr lvl="1"/>
            <a:r>
              <a:rPr lang="en-US" sz="1400" dirty="0"/>
              <a:t>Is addressing the social/environmental problem the primary purpose for the creation of the enterprise? If so, why?</a:t>
            </a:r>
          </a:p>
          <a:p>
            <a:pPr lvl="1"/>
            <a:r>
              <a:rPr lang="en-US" sz="1400" dirty="0"/>
              <a:t>Does it have an innovative, systemic approach to addressing the social/environmental problem? If so, how?</a:t>
            </a:r>
          </a:p>
          <a:p>
            <a:pPr lvl="1"/>
            <a:r>
              <a:rPr lang="en-US" sz="1400" dirty="0"/>
              <a:t>Does the organization have a sustainable approach to achieving its mission and implementing/scaling its innovative approach to addressing the social/environment problem? If so, explain.</a:t>
            </a:r>
          </a:p>
          <a:p>
            <a:r>
              <a:rPr lang="en-US" sz="1600" dirty="0"/>
              <a:t>If your venture does not address a social/environmental problem as its primary purpose, does it positively impact society in some other manner? If so, how?</a:t>
            </a:r>
          </a:p>
        </p:txBody>
      </p:sp>
    </p:spTree>
    <p:extLst>
      <p:ext uri="{BB962C8B-B14F-4D97-AF65-F5344CB8AC3E}">
        <p14:creationId xmlns:p14="http://schemas.microsoft.com/office/powerpoint/2010/main" val="2415448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8316"/>
            <a:ext cx="8229600" cy="972205"/>
          </a:xfrm>
        </p:spPr>
        <p:txBody>
          <a:bodyPr/>
          <a:lstStyle/>
          <a:p>
            <a:r>
              <a:rPr lang="en-US" dirty="0"/>
              <a:t>Judging Criteria </a:t>
            </a:r>
            <a:r>
              <a:rPr lang="en-US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06" y="1801815"/>
            <a:ext cx="4457252" cy="47839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/>
              <a:t>Most innovative </a:t>
            </a:r>
            <a:r>
              <a:rPr lang="en-US" sz="1200" dirty="0"/>
              <a:t>$4,000</a:t>
            </a:r>
          </a:p>
          <a:p>
            <a:r>
              <a:rPr lang="en-US" sz="1200" dirty="0"/>
              <a:t>Creativity</a:t>
            </a:r>
          </a:p>
          <a:p>
            <a:r>
              <a:rPr lang="en-US" sz="1200" dirty="0"/>
              <a:t>Disruptiveness</a:t>
            </a:r>
          </a:p>
          <a:p>
            <a:r>
              <a:rPr lang="en-US" sz="1200" dirty="0"/>
              <a:t>Ability to solve a problem in new ways</a:t>
            </a:r>
          </a:p>
          <a:p>
            <a:r>
              <a:rPr lang="en-US" sz="1200" dirty="0"/>
              <a:t>Prototype or MVP developed</a:t>
            </a:r>
          </a:p>
          <a:p>
            <a:r>
              <a:rPr lang="en-US" sz="1200" dirty="0"/>
              <a:t>Demonstrated differentiation from competitors</a:t>
            </a:r>
          </a:p>
          <a:p>
            <a:pPr marL="0" indent="0">
              <a:buNone/>
            </a:pPr>
            <a:r>
              <a:rPr lang="en-US" sz="1200" b="1" dirty="0"/>
              <a:t>Strongest social/environmental impact</a:t>
            </a:r>
            <a:r>
              <a:rPr lang="en-US" sz="1200" dirty="0"/>
              <a:t> </a:t>
            </a:r>
            <a:r>
              <a:rPr lang="en-US" sz="1200" b="1" dirty="0"/>
              <a:t>(Jim Moran Challenge Social Venture award) </a:t>
            </a:r>
            <a:r>
              <a:rPr lang="en-US" sz="1200" dirty="0"/>
              <a:t>$4,000</a:t>
            </a:r>
          </a:p>
          <a:p>
            <a:r>
              <a:rPr lang="en-US" sz="1200" dirty="0"/>
              <a:t>Primary purpose is addressing social/environmental problem</a:t>
            </a:r>
          </a:p>
          <a:p>
            <a:r>
              <a:rPr lang="en-US" sz="1200" dirty="0"/>
              <a:t>Systemic approach to addressing social/environmental problem</a:t>
            </a:r>
          </a:p>
          <a:p>
            <a:r>
              <a:rPr lang="en-US" sz="1200" dirty="0"/>
              <a:t>Sustainable approach to achieving its mission</a:t>
            </a:r>
          </a:p>
          <a:p>
            <a:r>
              <a:rPr lang="en-US" sz="1200" dirty="0"/>
              <a:t>Positively impacts society</a:t>
            </a:r>
          </a:p>
          <a:p>
            <a:r>
              <a:rPr lang="en-US" sz="1200" dirty="0"/>
              <a:t>Triple Bottom Line</a:t>
            </a:r>
          </a:p>
          <a:p>
            <a:pPr marL="0" indent="0">
              <a:buNone/>
            </a:pPr>
            <a:r>
              <a:rPr lang="en-US" sz="1200" b="1" dirty="0"/>
              <a:t>Spirit of Entrepreneurship </a:t>
            </a:r>
            <a:r>
              <a:rPr lang="en-US" sz="1200" dirty="0"/>
              <a:t>$4,000</a:t>
            </a:r>
          </a:p>
          <a:p>
            <a:r>
              <a:rPr lang="en-US" sz="1200" dirty="0"/>
              <a:t>Presentation</a:t>
            </a:r>
          </a:p>
          <a:p>
            <a:r>
              <a:rPr lang="en-US" sz="1200" dirty="0"/>
              <a:t>Passion</a:t>
            </a:r>
          </a:p>
          <a:p>
            <a:r>
              <a:rPr lang="en-US" sz="1200" dirty="0"/>
              <a:t>Character</a:t>
            </a:r>
          </a:p>
          <a:p>
            <a:r>
              <a:rPr lang="en-US" sz="1200" dirty="0"/>
              <a:t>Teamwork</a:t>
            </a:r>
          </a:p>
          <a:p>
            <a:r>
              <a:rPr lang="en-US" sz="1200" dirty="0"/>
              <a:t>Participation (point for every workshop)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90573" y="1801816"/>
            <a:ext cx="3968492" cy="47839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/>
              <a:t>Most Viable </a:t>
            </a:r>
            <a:r>
              <a:rPr lang="en-US" sz="1200" dirty="0"/>
              <a:t>$4,000</a:t>
            </a:r>
          </a:p>
          <a:p>
            <a:r>
              <a:rPr lang="en-US" sz="1200" dirty="0"/>
              <a:t>Strong first year sales</a:t>
            </a:r>
          </a:p>
          <a:p>
            <a:r>
              <a:rPr lang="en-US" sz="1200" dirty="0"/>
              <a:t>Proven validation of market</a:t>
            </a:r>
          </a:p>
          <a:p>
            <a:r>
              <a:rPr lang="en-US" sz="1200" dirty="0"/>
              <a:t>Demonstrated execution ability</a:t>
            </a:r>
          </a:p>
          <a:p>
            <a:r>
              <a:rPr lang="en-US" sz="1200" dirty="0"/>
              <a:t>Validated and realistic financial model</a:t>
            </a:r>
          </a:p>
          <a:p>
            <a:r>
              <a:rPr lang="en-US" sz="1200" dirty="0"/>
              <a:t>Demonstrated differentiation from competitors</a:t>
            </a:r>
          </a:p>
          <a:p>
            <a:pPr marL="0" indent="0">
              <a:buNone/>
            </a:pPr>
            <a:r>
              <a:rPr lang="en-US" sz="1200" b="1" dirty="0"/>
              <a:t>Most Scalable </a:t>
            </a:r>
            <a:r>
              <a:rPr lang="en-US" sz="1200" dirty="0"/>
              <a:t>$4,000</a:t>
            </a:r>
          </a:p>
          <a:p>
            <a:r>
              <a:rPr lang="en-US" sz="1200" dirty="0"/>
              <a:t>Strong five-year sales</a:t>
            </a:r>
          </a:p>
          <a:p>
            <a:r>
              <a:rPr lang="en-US" sz="1200" dirty="0"/>
              <a:t>Actionable plan for growth</a:t>
            </a:r>
          </a:p>
          <a:p>
            <a:r>
              <a:rPr lang="en-US" sz="1200" dirty="0"/>
              <a:t>Potential for new markets</a:t>
            </a:r>
          </a:p>
          <a:p>
            <a:r>
              <a:rPr lang="en-US" sz="1200" dirty="0"/>
              <a:t>Potential for outside investment</a:t>
            </a:r>
          </a:p>
          <a:p>
            <a:r>
              <a:rPr lang="en-US" sz="1200" dirty="0"/>
              <a:t>Probability for greater global expansion</a:t>
            </a:r>
          </a:p>
          <a:p>
            <a:pPr marL="0" indent="0">
              <a:buNone/>
            </a:pPr>
            <a:r>
              <a:rPr lang="en-US" sz="1200" b="1" dirty="0"/>
              <a:t>Best Overall –</a:t>
            </a:r>
            <a:r>
              <a:rPr lang="en-US" sz="1200" dirty="0"/>
              <a:t>$10,000</a:t>
            </a:r>
          </a:p>
          <a:p>
            <a:r>
              <a:rPr lang="en-US" sz="1200" dirty="0"/>
              <a:t>Highest points overall of all criteria added together</a:t>
            </a:r>
          </a:p>
          <a:p>
            <a:pPr marL="0" indent="0">
              <a:buNone/>
            </a:pPr>
            <a:r>
              <a:rPr lang="en-US" sz="1200" b="1" dirty="0"/>
              <a:t>Finalist</a:t>
            </a:r>
            <a:endParaRPr lang="en-US" sz="1200" dirty="0"/>
          </a:p>
          <a:p>
            <a:r>
              <a:rPr lang="en-US" sz="1200" dirty="0"/>
              <a:t>$500 if no award is won</a:t>
            </a:r>
          </a:p>
        </p:txBody>
      </p:sp>
    </p:spTree>
    <p:extLst>
      <p:ext uri="{BB962C8B-B14F-4D97-AF65-F5344CB8AC3E}">
        <p14:creationId xmlns:p14="http://schemas.microsoft.com/office/powerpoint/2010/main" val="2038358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8316"/>
            <a:ext cx="8229600" cy="972205"/>
          </a:xfrm>
        </p:spPr>
        <p:txBody>
          <a:bodyPr/>
          <a:lstStyle/>
          <a:p>
            <a:r>
              <a:rPr lang="en-US" dirty="0"/>
              <a:t>Forming a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917" y="2010343"/>
            <a:ext cx="7623425" cy="3760220"/>
          </a:xfrm>
        </p:spPr>
        <p:txBody>
          <a:bodyPr>
            <a:noAutofit/>
          </a:bodyPr>
          <a:lstStyle/>
          <a:p>
            <a:r>
              <a:rPr lang="en-US" sz="2400" dirty="0"/>
              <a:t>It isn’t required, but we recommend students work in teams of at least three people rather than working alone.</a:t>
            </a:r>
          </a:p>
          <a:p>
            <a:r>
              <a:rPr lang="en-US" sz="2400" dirty="0"/>
              <a:t>Attend workshops to meet people and join a team</a:t>
            </a:r>
          </a:p>
          <a:p>
            <a:r>
              <a:rPr lang="en-US" sz="2400" dirty="0"/>
              <a:t>Recruit students from across different disciplines to join your team</a:t>
            </a:r>
          </a:p>
          <a:p>
            <a:r>
              <a:rPr lang="en-US" sz="2400" dirty="0"/>
              <a:t>The best teams all have different majors and interests.</a:t>
            </a:r>
          </a:p>
          <a:p>
            <a:r>
              <a:rPr lang="en-US" sz="2400" dirty="0"/>
              <a:t>Remember, the deadline to form your team is January 10</a:t>
            </a:r>
            <a:r>
              <a:rPr lang="en-US" sz="2400" baseline="30000" dirty="0"/>
              <a:t>th</a:t>
            </a:r>
            <a:r>
              <a:rPr lang="en-US" sz="2400" dirty="0"/>
              <a:t> so you have plenty of time! 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4068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137101"/>
            <a:ext cx="8574833" cy="412664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4000" dirty="0"/>
              <a:t>Sign in with your FSU ID – </a:t>
            </a:r>
            <a:r>
              <a:rPr lang="en-US" sz="29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3"/>
              </a:rPr>
              <a:t>https://jmc-ic-fsu.smapply.us/prog/innolevation_challenge_2021_-_2022/</a:t>
            </a: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Deadline to apply: </a:t>
            </a:r>
            <a:r>
              <a:rPr lang="en-US" sz="4000" b="1" dirty="0"/>
              <a:t>November 5</a:t>
            </a:r>
            <a:r>
              <a:rPr lang="en-US" sz="4000" b="1" baseline="30000" dirty="0"/>
              <a:t>th</a:t>
            </a:r>
            <a:r>
              <a:rPr lang="en-US" sz="4000" b="1" dirty="0"/>
              <a:t>, 2021 </a:t>
            </a:r>
            <a:r>
              <a:rPr lang="en-US" sz="4000" dirty="0"/>
              <a:t>at midnight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Open to current FSU or FAMU/FSU College of Engineering Students ONLY (enrolled for at least six credit hours at the time of application)</a:t>
            </a:r>
          </a:p>
          <a:p>
            <a:endParaRPr lang="en-US" sz="4000" dirty="0"/>
          </a:p>
          <a:p>
            <a:r>
              <a:rPr lang="en-US" sz="4000" dirty="0"/>
              <a:t>Others can be on the team, but FSU Student needs to have at least 51% ownership and control</a:t>
            </a:r>
          </a:p>
          <a:p>
            <a:endParaRPr lang="en-US" sz="4000" dirty="0"/>
          </a:p>
          <a:p>
            <a:r>
              <a:rPr lang="en-US" sz="4000" dirty="0"/>
              <a:t>Check </a:t>
            </a:r>
            <a:r>
              <a:rPr lang="en-US" sz="4000" dirty="0">
                <a:hlinkClick r:id="rId4"/>
              </a:rPr>
              <a:t>https://jimmorancollege.fsu.edu/student-engagement/innolevation-challenge/</a:t>
            </a:r>
            <a:r>
              <a:rPr lang="en-US" sz="4000" dirty="0"/>
              <a:t>  for the latest announcements and updates about the </a:t>
            </a:r>
            <a:r>
              <a:rPr lang="en-US" sz="4000" dirty="0" err="1"/>
              <a:t>InNOLEvation</a:t>
            </a:r>
            <a:r>
              <a:rPr lang="en-US" sz="4000" dirty="0"/>
              <a:t> ™ Challenge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009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37"/>
            <a:ext cx="8229600" cy="972205"/>
          </a:xfrm>
        </p:spPr>
        <p:txBody>
          <a:bodyPr/>
          <a:lstStyle/>
          <a:p>
            <a:r>
              <a:rPr lang="en-US" dirty="0"/>
              <a:t>Important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096" y="1659285"/>
            <a:ext cx="3825887" cy="461141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600" b="1" dirty="0">
                <a:latin typeface="+mj-lt"/>
              </a:rPr>
              <a:t>September</a:t>
            </a:r>
          </a:p>
          <a:p>
            <a:r>
              <a:rPr lang="en-US" sz="1600" dirty="0">
                <a:latin typeface="+mj-lt"/>
              </a:rPr>
              <a:t>15</a:t>
            </a:r>
            <a:r>
              <a:rPr lang="en-US" sz="1600" baseline="30000" dirty="0">
                <a:latin typeface="+mj-lt"/>
              </a:rPr>
              <a:t>th</a:t>
            </a:r>
            <a:r>
              <a:rPr lang="en-US" sz="1600" dirty="0">
                <a:latin typeface="+mj-lt"/>
              </a:rPr>
              <a:t> &amp; 16</a:t>
            </a:r>
            <a:r>
              <a:rPr lang="en-US" sz="1600" baseline="30000" dirty="0">
                <a:latin typeface="+mj-lt"/>
              </a:rPr>
              <a:t>th</a:t>
            </a:r>
            <a:r>
              <a:rPr lang="en-US" sz="1600" dirty="0">
                <a:latin typeface="+mj-lt"/>
              </a:rPr>
              <a:t> – Workshop – Intro.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21</a:t>
            </a:r>
            <a:r>
              <a:rPr lang="en-US" sz="1600" baseline="30000" dirty="0">
                <a:latin typeface="+mj-lt"/>
              </a:rPr>
              <a:t>st</a:t>
            </a:r>
            <a:r>
              <a:rPr lang="en-US" sz="1600" dirty="0">
                <a:latin typeface="+mj-lt"/>
              </a:rPr>
              <a:t>  </a:t>
            </a:r>
            <a:r>
              <a:rPr lang="en-US" sz="1600" baseline="30000" dirty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– Workshop – Design Thinking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28</a:t>
            </a:r>
            <a:r>
              <a:rPr lang="en-US" sz="1600" baseline="30000" dirty="0">
                <a:latin typeface="+mj-lt"/>
              </a:rPr>
              <a:t>th</a:t>
            </a:r>
            <a:r>
              <a:rPr lang="en-US" sz="1600" dirty="0">
                <a:latin typeface="+mj-lt"/>
              </a:rPr>
              <a:t> – Workshop – Identifying Needs</a:t>
            </a:r>
          </a:p>
          <a:p>
            <a:pPr marL="0" indent="0">
              <a:buNone/>
            </a:pPr>
            <a:r>
              <a:rPr lang="en-US" sz="1600" b="1" dirty="0">
                <a:latin typeface="+mj-lt"/>
              </a:rPr>
              <a:t>October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5</a:t>
            </a:r>
            <a:r>
              <a:rPr lang="en-US" sz="1600" baseline="30000" dirty="0">
                <a:latin typeface="+mj-lt"/>
              </a:rPr>
              <a:t>th</a:t>
            </a:r>
            <a:r>
              <a:rPr lang="en-US" sz="1600" dirty="0">
                <a:latin typeface="+mj-lt"/>
              </a:rPr>
              <a:t>  – Workshop – Market Research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13</a:t>
            </a:r>
            <a:r>
              <a:rPr lang="en-US" sz="1600" baseline="30000" dirty="0">
                <a:latin typeface="+mj-lt"/>
              </a:rPr>
              <a:t>th</a:t>
            </a:r>
            <a:r>
              <a:rPr lang="en-US" sz="1600" dirty="0">
                <a:latin typeface="+mj-lt"/>
              </a:rPr>
              <a:t> –  Workshop – Triple Bottom 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14</a:t>
            </a:r>
            <a:r>
              <a:rPr lang="en-US" sz="1600" baseline="30000" dirty="0">
                <a:latin typeface="+mj-lt"/>
              </a:rPr>
              <a:t>th</a:t>
            </a:r>
            <a:r>
              <a:rPr lang="en-US" sz="1600" dirty="0">
                <a:latin typeface="+mj-lt"/>
              </a:rPr>
              <a:t> – </a:t>
            </a:r>
            <a:r>
              <a:rPr lang="en-US" sz="1600" i="1" dirty="0">
                <a:latin typeface="+mj-lt"/>
              </a:rPr>
              <a:t>Exploratory Session NASA T2U*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19</a:t>
            </a:r>
            <a:r>
              <a:rPr lang="en-US" sz="1600" baseline="30000" dirty="0">
                <a:latin typeface="+mj-lt"/>
              </a:rPr>
              <a:t>th</a:t>
            </a:r>
            <a:r>
              <a:rPr lang="en-US" sz="1600" dirty="0">
                <a:latin typeface="+mj-lt"/>
              </a:rPr>
              <a:t> – Workshop – Ent. Toolbox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27</a:t>
            </a:r>
            <a:r>
              <a:rPr lang="en-US" sz="1600" baseline="30000" dirty="0">
                <a:latin typeface="+mj-lt"/>
              </a:rPr>
              <a:t>th</a:t>
            </a:r>
            <a:r>
              <a:rPr lang="en-US" sz="1600" dirty="0">
                <a:latin typeface="+mj-lt"/>
              </a:rPr>
              <a:t> – Workshop - Prototyping</a:t>
            </a:r>
          </a:p>
          <a:p>
            <a:pPr marL="0" indent="0">
              <a:buNone/>
            </a:pPr>
            <a:r>
              <a:rPr lang="en-US" sz="1600" b="1" dirty="0">
                <a:latin typeface="+mj-lt"/>
              </a:rPr>
              <a:t>November</a:t>
            </a:r>
          </a:p>
          <a:p>
            <a:r>
              <a:rPr lang="en-US" sz="1600" dirty="0">
                <a:latin typeface="+mj-lt"/>
              </a:rPr>
              <a:t>3</a:t>
            </a:r>
            <a:r>
              <a:rPr lang="en-US" sz="1600" baseline="30000" dirty="0">
                <a:latin typeface="+mj-lt"/>
              </a:rPr>
              <a:t>rd</a:t>
            </a:r>
            <a:r>
              <a:rPr lang="en-US" sz="1600" dirty="0">
                <a:latin typeface="+mj-lt"/>
              </a:rPr>
              <a:t> – Marketing Your Brand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5</a:t>
            </a:r>
            <a:r>
              <a:rPr lang="en-US" sz="1600" b="1" baseline="30000" dirty="0">
                <a:solidFill>
                  <a:srgbClr val="FF0000"/>
                </a:solidFill>
                <a:latin typeface="+mj-lt"/>
              </a:rPr>
              <a:t>th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   –  Application Deadline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17</a:t>
            </a:r>
            <a:r>
              <a:rPr lang="en-US" sz="1600" baseline="30000" dirty="0">
                <a:latin typeface="+mj-lt"/>
              </a:rPr>
              <a:t>th</a:t>
            </a:r>
            <a:r>
              <a:rPr lang="en-US" sz="1600" dirty="0">
                <a:latin typeface="+mj-lt"/>
              </a:rPr>
              <a:t> – Workshop – Finance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30</a:t>
            </a:r>
            <a:r>
              <a:rPr lang="en-US" sz="1600" baseline="30000" dirty="0">
                <a:latin typeface="+mj-lt"/>
              </a:rPr>
              <a:t>th</a:t>
            </a:r>
            <a:r>
              <a:rPr lang="en-US" sz="1600" dirty="0">
                <a:latin typeface="+mj-lt"/>
              </a:rPr>
              <a:t> – Workshop – Machine Learning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latin typeface="+mj-lt"/>
            </a:endParaRPr>
          </a:p>
          <a:p>
            <a:pPr marL="0" indent="0">
              <a:buNone/>
            </a:pPr>
            <a:endParaRPr lang="en-US" sz="1600" dirty="0"/>
          </a:p>
          <a:p>
            <a:endParaRPr lang="en-US" sz="900" dirty="0"/>
          </a:p>
        </p:txBody>
      </p:sp>
      <p:sp>
        <p:nvSpPr>
          <p:cNvPr id="4" name="Rectangle 3"/>
          <p:cNvSpPr/>
          <p:nvPr/>
        </p:nvSpPr>
        <p:spPr>
          <a:xfrm>
            <a:off x="4139983" y="1659285"/>
            <a:ext cx="519996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latin typeface="+mj-lt"/>
              </a:rPr>
              <a:t>January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FF0000"/>
                </a:solidFill>
                <a:latin typeface="+mj-lt"/>
              </a:rPr>
              <a:t>10</a:t>
            </a:r>
            <a:r>
              <a:rPr lang="en-US" sz="1500" b="1" baseline="30000" dirty="0">
                <a:solidFill>
                  <a:srgbClr val="FF0000"/>
                </a:solidFill>
                <a:latin typeface="+mj-lt"/>
              </a:rPr>
              <a:t>th</a:t>
            </a:r>
            <a:r>
              <a:rPr lang="en-US" sz="1500" b="1" dirty="0">
                <a:solidFill>
                  <a:srgbClr val="FF0000"/>
                </a:solidFill>
                <a:latin typeface="+mj-lt"/>
              </a:rPr>
              <a:t> – Stage II Due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14</a:t>
            </a:r>
            <a:r>
              <a:rPr lang="en-US" sz="1500" baseline="30000" dirty="0">
                <a:latin typeface="+mj-lt"/>
              </a:rPr>
              <a:t>th</a:t>
            </a:r>
            <a:r>
              <a:rPr lang="en-US" sz="1500" dirty="0">
                <a:latin typeface="+mj-lt"/>
              </a:rPr>
              <a:t> – Announcement of 15 teams advancing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26</a:t>
            </a:r>
            <a:r>
              <a:rPr lang="en-US" sz="1500" baseline="30000" dirty="0">
                <a:latin typeface="+mj-lt"/>
              </a:rPr>
              <a:t>th</a:t>
            </a:r>
            <a:r>
              <a:rPr lang="en-US" sz="1500" dirty="0">
                <a:latin typeface="+mj-lt"/>
              </a:rPr>
              <a:t> – Workshop – Pitches/Presentations</a:t>
            </a:r>
          </a:p>
          <a:p>
            <a:r>
              <a:rPr lang="en-US" sz="1500" b="1" dirty="0">
                <a:latin typeface="+mj-lt"/>
              </a:rPr>
              <a:t>February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FF0000"/>
                </a:solidFill>
                <a:latin typeface="+mj-lt"/>
              </a:rPr>
              <a:t>1</a:t>
            </a:r>
            <a:r>
              <a:rPr lang="en-US" sz="1500" b="1" baseline="30000" dirty="0">
                <a:solidFill>
                  <a:srgbClr val="FF0000"/>
                </a:solidFill>
                <a:latin typeface="+mj-lt"/>
              </a:rPr>
              <a:t>st</a:t>
            </a:r>
            <a:r>
              <a:rPr lang="en-US" sz="1500" b="1" dirty="0">
                <a:solidFill>
                  <a:srgbClr val="FF0000"/>
                </a:solidFill>
                <a:latin typeface="+mj-lt"/>
              </a:rPr>
              <a:t>  – Stage III Due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4</a:t>
            </a:r>
            <a:r>
              <a:rPr lang="en-US" sz="1500" baseline="30000" dirty="0">
                <a:latin typeface="+mj-lt"/>
              </a:rPr>
              <a:t>th</a:t>
            </a:r>
            <a:r>
              <a:rPr lang="en-US" sz="1500" dirty="0">
                <a:latin typeface="+mj-lt"/>
              </a:rPr>
              <a:t> – Semi-Finals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7</a:t>
            </a:r>
            <a:r>
              <a:rPr lang="en-US" sz="1500" baseline="30000" dirty="0">
                <a:latin typeface="+mj-lt"/>
              </a:rPr>
              <a:t>th</a:t>
            </a:r>
            <a:r>
              <a:rPr lang="en-US" sz="1500" dirty="0">
                <a:latin typeface="+mj-lt"/>
              </a:rPr>
              <a:t> – Announcement of teams advancing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FF0000"/>
                </a:solidFill>
                <a:latin typeface="+mj-lt"/>
              </a:rPr>
              <a:t>28</a:t>
            </a:r>
            <a:r>
              <a:rPr lang="en-US" sz="1500" b="1" baseline="30000" dirty="0">
                <a:solidFill>
                  <a:srgbClr val="FF0000"/>
                </a:solidFill>
                <a:latin typeface="+mj-lt"/>
              </a:rPr>
              <a:t>th</a:t>
            </a:r>
            <a:r>
              <a:rPr lang="en-US" sz="1500" b="1" dirty="0">
                <a:solidFill>
                  <a:srgbClr val="FF0000"/>
                </a:solidFill>
                <a:latin typeface="+mj-lt"/>
              </a:rPr>
              <a:t> – Stage IV Due</a:t>
            </a:r>
          </a:p>
          <a:p>
            <a:r>
              <a:rPr lang="en-US" sz="1500" b="1" dirty="0">
                <a:latin typeface="+mj-lt"/>
              </a:rPr>
              <a:t>March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4</a:t>
            </a:r>
            <a:r>
              <a:rPr lang="en-US" sz="1500" baseline="30000" dirty="0">
                <a:latin typeface="+mj-lt"/>
              </a:rPr>
              <a:t>th</a:t>
            </a:r>
            <a:r>
              <a:rPr lang="en-US" sz="1500" dirty="0">
                <a:latin typeface="+mj-lt"/>
              </a:rPr>
              <a:t>  – </a:t>
            </a:r>
            <a:r>
              <a:rPr lang="en-US" sz="1500" dirty="0" err="1">
                <a:latin typeface="+mj-lt"/>
              </a:rPr>
              <a:t>InNOLEvation</a:t>
            </a:r>
            <a:r>
              <a:rPr lang="en-US" sz="1500" dirty="0">
                <a:latin typeface="+mj-lt"/>
              </a:rPr>
              <a:t> ™ Challenge Finals</a:t>
            </a:r>
          </a:p>
        </p:txBody>
      </p:sp>
      <p:sp>
        <p:nvSpPr>
          <p:cNvPr id="5" name="Rectangle 4"/>
          <p:cNvSpPr/>
          <p:nvPr/>
        </p:nvSpPr>
        <p:spPr>
          <a:xfrm>
            <a:off x="118153" y="5820017"/>
            <a:ext cx="890769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* </a:t>
            </a:r>
            <a:r>
              <a:rPr lang="en-US" sz="1600" i="1" dirty="0"/>
              <a:t>NASA T2U – 11:30 AM – 2 PM , Exploratory Session in the Innovation Hub Pitch Room</a:t>
            </a:r>
            <a:endParaRPr lang="en-US" i="1" dirty="0"/>
          </a:p>
          <a:p>
            <a:r>
              <a:rPr lang="en-US" dirty="0"/>
              <a:t>	</a:t>
            </a:r>
            <a:r>
              <a:rPr lang="en-US" dirty="0">
                <a:hlinkClick r:id="rId3"/>
              </a:rPr>
              <a:t>https://jimmorancollege.fsu.edu/student-engagement/innolevation-challenge/timeline/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052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836441-4869-4212-898A-09A801BA402B}"/>
              </a:ext>
            </a:extLst>
          </p:cNvPr>
          <p:cNvSpPr txBox="1"/>
          <p:nvPr/>
        </p:nvSpPr>
        <p:spPr>
          <a:xfrm>
            <a:off x="555171" y="1259632"/>
            <a:ext cx="8033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Resources Available on the Website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E3CAE8-BE10-4F7B-9D0F-6CD6E8CA69BE}"/>
              </a:ext>
            </a:extLst>
          </p:cNvPr>
          <p:cNvSpPr txBox="1"/>
          <p:nvPr/>
        </p:nvSpPr>
        <p:spPr>
          <a:xfrm>
            <a:off x="783771" y="2892490"/>
            <a:ext cx="792169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hlinkClick r:id="rId2"/>
              </a:rPr>
              <a:t>InNOLEvation</a:t>
            </a:r>
            <a:r>
              <a:rPr lang="en-US" sz="2000" dirty="0">
                <a:hlinkClick r:id="rId2"/>
              </a:rPr>
              <a:t> (R) Challenge Resources</a:t>
            </a:r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Application Link</a:t>
            </a:r>
          </a:p>
          <a:p>
            <a:pPr algn="ctr"/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3"/>
              </a:rPr>
              <a:t>https://jmc-ic-fsu.smapply.us/prog/innolevation_challenge_2021_-_2022/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48494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/>
              <a:t>If you have questions or need help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Contact Wendy Plant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wplant@jmc.fsu.edu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850-645-2711</a:t>
            </a:r>
          </a:p>
          <a:p>
            <a:pPr marL="0" indent="0" algn="ctr">
              <a:buNone/>
            </a:pPr>
            <a:r>
              <a:rPr lang="en-US" dirty="0"/>
              <a:t>Or Kaitlin Simpson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ksimpson@jmc.fsu.edu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850-644-1691</a:t>
            </a:r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35BB36D4-B3B9-46F7-9CF7-98DEE65A11E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8212" y="492669"/>
            <a:ext cx="6027576" cy="185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124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Business Model competition – uses Lean Startup methods and the Business Model Canvas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main goal is to make this a valuable learning experience for all participants.</a:t>
            </a:r>
          </a:p>
          <a:p>
            <a:endParaRPr lang="en-US" dirty="0"/>
          </a:p>
          <a:p>
            <a:r>
              <a:rPr lang="en-US" dirty="0"/>
              <a:t>Workshops will help you identify and precisely define your assumptions about the new venture, test those assumptions in the field, and then pivot (change) based on what you learned.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85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Prizes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7101"/>
            <a:ext cx="8554598" cy="4572171"/>
          </a:xfrm>
        </p:spPr>
        <p:txBody>
          <a:bodyPr>
            <a:normAutofit fontScale="92500"/>
          </a:bodyPr>
          <a:lstStyle/>
          <a:p>
            <a:r>
              <a:rPr lang="en-US" dirty="0"/>
              <a:t>$10,000 Best Overall</a:t>
            </a:r>
          </a:p>
          <a:p>
            <a:r>
              <a:rPr lang="en-US" dirty="0"/>
              <a:t>$4,000 Strongest social/environmental impact (Jim Moran Challenge Social Venture award)</a:t>
            </a:r>
          </a:p>
          <a:p>
            <a:r>
              <a:rPr lang="en-US" dirty="0"/>
              <a:t>$4,000 Spirit of Entrepreneurship</a:t>
            </a:r>
          </a:p>
          <a:p>
            <a:r>
              <a:rPr lang="en-US" dirty="0"/>
              <a:t>$4,000 Most Viable</a:t>
            </a:r>
          </a:p>
          <a:p>
            <a:r>
              <a:rPr lang="en-US" dirty="0"/>
              <a:t>$4,000 Most Scalable</a:t>
            </a:r>
          </a:p>
          <a:p>
            <a:r>
              <a:rPr lang="en-US" dirty="0"/>
              <a:t>$4,000 Most Innovative</a:t>
            </a:r>
          </a:p>
          <a:p>
            <a:r>
              <a:rPr lang="en-US" dirty="0"/>
              <a:t>$500 per Finalist, if no award is won</a:t>
            </a:r>
          </a:p>
          <a:p>
            <a:endParaRPr lang="en-US" dirty="0"/>
          </a:p>
        </p:txBody>
      </p:sp>
      <p:pic>
        <p:nvPicPr>
          <p:cNvPr id="6" name="Picture 5" descr="A group of people standing in front of a television&#10;&#10;Description automatically generated">
            <a:extLst>
              <a:ext uri="{FF2B5EF4-FFF2-40B4-BE49-F238E27FC236}">
                <a16:creationId xmlns:a16="http://schemas.microsoft.com/office/drawing/2014/main" id="{37F121A6-F595-4EF0-BCEE-20FF88BFD22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3641" y="4423186"/>
            <a:ext cx="2351314" cy="156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186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Winner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9987"/>
            <a:ext cx="8229600" cy="2365279"/>
          </a:xfrm>
        </p:spPr>
        <p:txBody>
          <a:bodyPr>
            <a:normAutofit/>
          </a:bodyPr>
          <a:lstStyle/>
          <a:p>
            <a:r>
              <a:rPr lang="en-US" dirty="0"/>
              <a:t>Chaos Audio</a:t>
            </a:r>
          </a:p>
          <a:p>
            <a:pPr lvl="1"/>
            <a:r>
              <a:rPr lang="en-US" dirty="0"/>
              <a:t>$10,000 Prize in 2021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A group of people holding a sign&#10;&#10;Description automatically generated">
            <a:extLst>
              <a:ext uri="{FF2B5EF4-FFF2-40B4-BE49-F238E27FC236}">
                <a16:creationId xmlns:a16="http://schemas.microsoft.com/office/drawing/2014/main" id="{77D220D8-FD2F-4921-911C-CE1E124ACEC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3239" y="3132626"/>
            <a:ext cx="5477522" cy="365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697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Competing teams should have no more than five degree-seeking students enrolled for six credit hours or more at FSU at the time of application (additional team members can be added with approval).</a:t>
            </a:r>
          </a:p>
          <a:p>
            <a:r>
              <a:rPr lang="en-US" dirty="0"/>
              <a:t>Student team must have a minimum of 51% ownership and voting control in the venture and must have played a major role in creating the venture.</a:t>
            </a:r>
          </a:p>
          <a:p>
            <a:r>
              <a:rPr lang="en-US" dirty="0"/>
              <a:t>The business model submitted must be original work done by the student team.</a:t>
            </a:r>
          </a:p>
          <a:p>
            <a:r>
              <a:rPr lang="en-US" dirty="0"/>
              <a:t>The company must not have booked substantial revenue (more than $100,000) prior to September 1, 2021.</a:t>
            </a:r>
          </a:p>
          <a:p>
            <a:r>
              <a:rPr lang="en-US" dirty="0"/>
              <a:t>See </a:t>
            </a:r>
            <a:r>
              <a:rPr lang="en-US" dirty="0">
                <a:hlinkClick r:id="rId2"/>
              </a:rPr>
              <a:t>https://jimmorancollege.fsu.edu/student-engagement/innolevation-challenge/guidelines-and-requirements/</a:t>
            </a:r>
            <a:r>
              <a:rPr lang="en-US" dirty="0"/>
              <a:t> for more eligibility details.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49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Model Canvas (BMC) 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716" y="1940289"/>
            <a:ext cx="8312568" cy="4904416"/>
          </a:xfrm>
        </p:spPr>
      </p:pic>
    </p:spTree>
    <p:extLst>
      <p:ext uri="{BB962C8B-B14F-4D97-AF65-F5344CB8AC3E}">
        <p14:creationId xmlns:p14="http://schemas.microsoft.com/office/powerpoint/2010/main" val="3113552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6945"/>
            <a:ext cx="8229600" cy="972205"/>
          </a:xfrm>
        </p:spPr>
        <p:txBody>
          <a:bodyPr/>
          <a:lstStyle/>
          <a:p>
            <a:r>
              <a:rPr lang="en-US" dirty="0"/>
              <a:t>Process: Stage I (Due Nov. 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17799"/>
            <a:ext cx="8388849" cy="2604836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Develop a value proposition:</a:t>
            </a:r>
          </a:p>
          <a:p>
            <a:pPr lvl="1"/>
            <a:r>
              <a:rPr lang="en-US" dirty="0"/>
              <a:t>What </a:t>
            </a:r>
            <a:r>
              <a:rPr lang="en-US" u="sng" dirty="0"/>
              <a:t>value</a:t>
            </a:r>
            <a:r>
              <a:rPr lang="en-US" dirty="0"/>
              <a:t> you will deliver to a customer?</a:t>
            </a:r>
          </a:p>
          <a:p>
            <a:pPr lvl="1"/>
            <a:r>
              <a:rPr lang="en-US" dirty="0"/>
              <a:t>What is the </a:t>
            </a:r>
            <a:r>
              <a:rPr lang="en-US" u="sng" dirty="0"/>
              <a:t>problem</a:t>
            </a:r>
            <a:r>
              <a:rPr lang="en-US" dirty="0"/>
              <a:t> you are trying to solve? </a:t>
            </a:r>
          </a:p>
          <a:p>
            <a:pPr lvl="1"/>
            <a:r>
              <a:rPr lang="en-US" dirty="0"/>
              <a:t>What is the </a:t>
            </a:r>
            <a:r>
              <a:rPr lang="en-US" u="sng" dirty="0"/>
              <a:t>need</a:t>
            </a:r>
            <a:r>
              <a:rPr lang="en-US" dirty="0"/>
              <a:t> you are filling?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 value proposition will be summarized and submitted in Stage I by </a:t>
            </a:r>
            <a:r>
              <a:rPr lang="en-US" b="1" dirty="0"/>
              <a:t>November 5</a:t>
            </a:r>
            <a:r>
              <a:rPr lang="en-US" b="1" baseline="30000" dirty="0"/>
              <a:t>th</a:t>
            </a:r>
            <a:r>
              <a:rPr lang="en-US" dirty="0"/>
              <a:t>. Include names of all team members, the business idea, and company name. </a:t>
            </a:r>
            <a:r>
              <a:rPr lang="en-US" i="1" dirty="0"/>
              <a:t>Revisions are allowed in future submissions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https://jmc-ic-fsu.smapply.us/prog/innolevation_challenge_2021_-_2022/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9A2A9E43-A787-4E60-B55A-DC822A5DBBA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56464" y="4512127"/>
            <a:ext cx="3231071" cy="215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38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Process: Stage II (Due Jan. 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Develop hypotheses or assumptions:</a:t>
            </a:r>
          </a:p>
          <a:p>
            <a:pPr lvl="1"/>
            <a:r>
              <a:rPr lang="en-US" dirty="0"/>
              <a:t>Who is your customer? </a:t>
            </a:r>
          </a:p>
          <a:p>
            <a:pPr lvl="1"/>
            <a:r>
              <a:rPr lang="en-US" dirty="0"/>
              <a:t>What do they want?</a:t>
            </a:r>
          </a:p>
          <a:p>
            <a:pPr lvl="1"/>
            <a:r>
              <a:rPr lang="en-US" dirty="0"/>
              <a:t>How do they want it?</a:t>
            </a:r>
          </a:p>
          <a:p>
            <a:pPr lvl="1"/>
            <a:r>
              <a:rPr lang="en-US" dirty="0"/>
              <a:t>How you will get it to them?</a:t>
            </a:r>
          </a:p>
          <a:p>
            <a:pPr lvl="1"/>
            <a:r>
              <a:rPr lang="en-US" dirty="0"/>
              <a:t>What you will need to get started?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These hypotheses will be submitted in Stage II by January 10</a:t>
            </a:r>
            <a:r>
              <a:rPr lang="en-US" sz="2400" baseline="30000" dirty="0"/>
              <a:t>th</a:t>
            </a:r>
            <a:r>
              <a:rPr lang="en-US" sz="2400" dirty="0"/>
              <a:t>. This submission will include the Business Model Canvas minus the costs and revenue section. This is also the final opportunity to drop or add team members.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Judges will narrow the participants to 15 semi-finalists after this round.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86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III (Due Feb.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7307"/>
            <a:ext cx="8229600" cy="415623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Test your assumptions with potential customers to see if they’re accurate</a:t>
            </a:r>
          </a:p>
          <a:p>
            <a:r>
              <a:rPr lang="en-US" dirty="0"/>
              <a:t>Reset your hypotheses (pivot)</a:t>
            </a:r>
          </a:p>
          <a:p>
            <a:pPr lvl="1"/>
            <a:r>
              <a:rPr lang="en-US" sz="2900" dirty="0"/>
              <a:t>Go out and test them again. This can continue until you feel that you have a good understanding of your customer </a:t>
            </a:r>
          </a:p>
          <a:p>
            <a:r>
              <a:rPr lang="en-US" dirty="0"/>
              <a:t>What value will you deliver?</a:t>
            </a:r>
          </a:p>
          <a:p>
            <a:r>
              <a:rPr lang="en-US" dirty="0"/>
              <a:t>How will you satisfy that customer?</a:t>
            </a:r>
          </a:p>
          <a:p>
            <a:r>
              <a:rPr lang="en-US" dirty="0"/>
              <a:t>Summarize all of this testing and pivoting that you have done, reworking the Stage II sections of the Business Model Canvas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900" dirty="0"/>
              <a:t>Stage III will be submitted by February 1</a:t>
            </a:r>
            <a:r>
              <a:rPr lang="en-US" sz="2900" baseline="30000" dirty="0"/>
              <a:t>st</a:t>
            </a:r>
            <a:r>
              <a:rPr lang="en-US" sz="2900" dirty="0"/>
              <a:t>. This includes the entire business model canvas. </a:t>
            </a:r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r>
              <a:rPr lang="en-US" sz="2900" dirty="0"/>
              <a:t>The semi-finals will take place on February 4</a:t>
            </a:r>
            <a:r>
              <a:rPr lang="en-US" sz="2900" baseline="30000" dirty="0"/>
              <a:t>th</a:t>
            </a:r>
            <a:r>
              <a:rPr lang="en-US" sz="2900" dirty="0"/>
              <a:t> in front of a panel of judges. The finalists will be announced on February 7</a:t>
            </a:r>
            <a:r>
              <a:rPr lang="en-US" sz="2900" baseline="30000" dirty="0"/>
              <a:t>th</a:t>
            </a:r>
            <a:r>
              <a:rPr lang="en-US" sz="29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59662115"/>
      </p:ext>
    </p:extLst>
  </p:cSld>
  <p:clrMapOvr>
    <a:masterClrMapping/>
  </p:clrMapOvr>
</p:sld>
</file>

<file path=ppt/theme/theme1.xml><?xml version="1.0" encoding="utf-8"?>
<a:theme xmlns:a="http://schemas.openxmlformats.org/drawingml/2006/main" name="Garnet_StandardDef">
  <a:themeElements>
    <a:clrScheme name="Custom 1">
      <a:dk1>
        <a:sysClr val="windowText" lastClr="000000"/>
      </a:dk1>
      <a:lt1>
        <a:sysClr val="window" lastClr="FFFFFF"/>
      </a:lt1>
      <a:dk2>
        <a:srgbClr val="99263E"/>
      </a:dk2>
      <a:lt2>
        <a:srgbClr val="EEECE1"/>
      </a:lt2>
      <a:accent1>
        <a:srgbClr val="D0B88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05B52A7C16AB4AA183E9675DE8FBE9" ma:contentTypeVersion="13" ma:contentTypeDescription="Create a new document." ma:contentTypeScope="" ma:versionID="2be44f46567c2378846290d51a55ed6d">
  <xsd:schema xmlns:xsd="http://www.w3.org/2001/XMLSchema" xmlns:xs="http://www.w3.org/2001/XMLSchema" xmlns:p="http://schemas.microsoft.com/office/2006/metadata/properties" xmlns:ns3="21e8650b-4f56-4a72-9bf5-406b3afbef96" xmlns:ns4="d04c5fd6-8773-4a26-868e-6da69ce3cd9f" targetNamespace="http://schemas.microsoft.com/office/2006/metadata/properties" ma:root="true" ma:fieldsID="7e7938a3eee4dca51ff727908cf3ba1c" ns3:_="" ns4:_="">
    <xsd:import namespace="21e8650b-4f56-4a72-9bf5-406b3afbef96"/>
    <xsd:import namespace="d04c5fd6-8773-4a26-868e-6da69ce3cd9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e8650b-4f56-4a72-9bf5-406b3afbef9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c5fd6-8773-4a26-868e-6da69ce3c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E87FF7-C007-4997-8F2E-7650682EA3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587014-C5B4-4F6F-A6D8-D6C4009651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e8650b-4f56-4a72-9bf5-406b3afbef96"/>
    <ds:schemaRef ds:uri="d04c5fd6-8773-4a26-868e-6da69ce3cd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AA7699B-6661-475F-9FBC-4EBB09C0189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FSUppt-standard-garnet</Template>
  <TotalTime>5549</TotalTime>
  <Words>1445</Words>
  <Application>Microsoft Macintosh PowerPoint</Application>
  <PresentationFormat>On-screen Show (4:3)</PresentationFormat>
  <Paragraphs>177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Garnet_StandardDef</vt:lpstr>
      <vt:lpstr>2021 - 2022 InNOLEvation™ Challenge Information Session </vt:lpstr>
      <vt:lpstr>What is it?</vt:lpstr>
      <vt:lpstr>Prizes</vt:lpstr>
      <vt:lpstr>2021 Winner</vt:lpstr>
      <vt:lpstr>Eligibility Guidelines</vt:lpstr>
      <vt:lpstr>Business Model Canvas (BMC) </vt:lpstr>
      <vt:lpstr>Process: Stage I (Due Nov. 5)</vt:lpstr>
      <vt:lpstr>Process: Stage II (Due Jan. 10)</vt:lpstr>
      <vt:lpstr>Stage III (Due Feb. 1)</vt:lpstr>
      <vt:lpstr>3 Key Steps of Successful Business Model Validation</vt:lpstr>
      <vt:lpstr>Stage IV (Due Feb. 28th)</vt:lpstr>
      <vt:lpstr>Judging Criteria</vt:lpstr>
      <vt:lpstr>Judging Criteria (continued)</vt:lpstr>
      <vt:lpstr>Forming a Team</vt:lpstr>
      <vt:lpstr>How to Apply</vt:lpstr>
      <vt:lpstr>Important Dates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Frandsen, Kirsten</dc:creator>
  <cp:lastModifiedBy>Kaitlin Simpson</cp:lastModifiedBy>
  <cp:revision>73</cp:revision>
  <dcterms:created xsi:type="dcterms:W3CDTF">2016-06-09T11:46:20Z</dcterms:created>
  <dcterms:modified xsi:type="dcterms:W3CDTF">2021-09-17T15:54:21Z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0x0101002205B52A7C16AB4AA183E9675DE8FBE9</vt:lpwstr>
  </property>
</Properties>
</file>