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8"/>
  </p:notesMasterIdLst>
  <p:sldIdLst>
    <p:sldId id="256" r:id="rId2"/>
    <p:sldId id="349" r:id="rId3"/>
    <p:sldId id="303" r:id="rId4"/>
    <p:sldId id="305" r:id="rId5"/>
    <p:sldId id="307" r:id="rId6"/>
    <p:sldId id="306" r:id="rId7"/>
    <p:sldId id="300" r:id="rId8"/>
    <p:sldId id="364" r:id="rId9"/>
    <p:sldId id="397" r:id="rId10"/>
    <p:sldId id="301" r:id="rId11"/>
    <p:sldId id="378" r:id="rId12"/>
    <p:sldId id="376" r:id="rId13"/>
    <p:sldId id="377" r:id="rId14"/>
    <p:sldId id="398" r:id="rId15"/>
    <p:sldId id="400" r:id="rId16"/>
    <p:sldId id="379" r:id="rId17"/>
    <p:sldId id="380" r:id="rId18"/>
    <p:sldId id="381" r:id="rId19"/>
    <p:sldId id="382" r:id="rId20"/>
    <p:sldId id="383" r:id="rId21"/>
    <p:sldId id="385" r:id="rId22"/>
    <p:sldId id="384" r:id="rId23"/>
    <p:sldId id="386" r:id="rId24"/>
    <p:sldId id="387" r:id="rId25"/>
    <p:sldId id="388" r:id="rId26"/>
    <p:sldId id="389" r:id="rId27"/>
    <p:sldId id="390" r:id="rId28"/>
    <p:sldId id="391" r:id="rId29"/>
    <p:sldId id="399" r:id="rId30"/>
    <p:sldId id="395" r:id="rId31"/>
    <p:sldId id="396" r:id="rId32"/>
    <p:sldId id="394" r:id="rId33"/>
    <p:sldId id="393" r:id="rId34"/>
    <p:sldId id="402" r:id="rId35"/>
    <p:sldId id="403" r:id="rId36"/>
    <p:sldId id="40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674"/>
  </p:normalViewPr>
  <p:slideViewPr>
    <p:cSldViewPr>
      <p:cViewPr varScale="1">
        <p:scale>
          <a:sx n="124" d="100"/>
          <a:sy n="124" d="100"/>
        </p:scale>
        <p:origin x="1816" y="168"/>
      </p:cViewPr>
      <p:guideLst>
        <p:guide orient="horz" pos="2160"/>
        <p:guide pos="2880"/>
      </p:guideLst>
    </p:cSldViewPr>
  </p:slideViewPr>
  <p:notesTextViewPr>
    <p:cViewPr>
      <p:scale>
        <a:sx n="110" d="100"/>
        <a:sy n="11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6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3ECA4-88C6-452C-B56C-4FC1B2C26710}" type="datetimeFigureOut">
              <a:rPr lang="en-US" smtClean="0"/>
              <a:pPr/>
              <a:t>10/19/21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E8AAF6-2D67-41C8-ADEC-985529BA68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985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8AAF6-2D67-41C8-ADEC-985529BA68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4820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Page 191 -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8AAF6-2D67-41C8-ADEC-985529BA68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0464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Page 191 -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8AAF6-2D67-41C8-ADEC-985529BA68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3378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Page 197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8AAF6-2D67-41C8-ADEC-985529BA684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9260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Page 191 -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8AAF6-2D67-41C8-ADEC-985529BA684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8266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Page 191 -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8AAF6-2D67-41C8-ADEC-985529BA684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4251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Page 197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8AAF6-2D67-41C8-ADEC-985529BA684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6901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Page 197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8AAF6-2D67-41C8-ADEC-985529BA684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0417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Page 197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8AAF6-2D67-41C8-ADEC-985529BA6845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2978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Page 197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8AAF6-2D67-41C8-ADEC-985529BA684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162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Page 197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8AAF6-2D67-41C8-ADEC-985529BA6845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5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8AAF6-2D67-41C8-ADEC-985529BA68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0861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8AAF6-2D67-41C8-ADEC-985529BA6845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7797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8AAF6-2D67-41C8-ADEC-985529BA6845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545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692AB-9CE1-4770-861C-E9D9420E129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567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692AB-9CE1-4770-861C-E9D9420E129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843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692AB-9CE1-4770-861C-E9D9420E129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8896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692AB-9CE1-4770-861C-E9D9420E129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0195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Systematic - Retrofit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692AB-9CE1-4770-861C-E9D9420E129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1658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Page 191 -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8AAF6-2D67-41C8-ADEC-985529BA68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955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Page 191 -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8AAF6-2D67-41C8-ADEC-985529BA68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835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BC9C-1331-4A87-9084-ECD1E3414C79}" type="datetimeFigureOut">
              <a:rPr lang="en-US" smtClean="0"/>
              <a:pPr/>
              <a:t>10/19/21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8CF9-F4C1-4C64-B8E2-5818086175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BC9C-1331-4A87-9084-ECD1E3414C79}" type="datetimeFigureOut">
              <a:rPr lang="en-US" smtClean="0"/>
              <a:pPr/>
              <a:t>10/19/21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8CF9-F4C1-4C64-B8E2-5818086175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BC9C-1331-4A87-9084-ECD1E3414C79}" type="datetimeFigureOut">
              <a:rPr lang="en-US" smtClean="0"/>
              <a:pPr/>
              <a:t>10/19/21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8CF9-F4C1-4C64-B8E2-5818086175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BC9C-1331-4A87-9084-ECD1E3414C79}" type="datetimeFigureOut">
              <a:rPr lang="en-US" smtClean="0"/>
              <a:pPr/>
              <a:t>10/19/21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8CF9-F4C1-4C64-B8E2-5818086175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BC9C-1331-4A87-9084-ECD1E3414C79}" type="datetimeFigureOut">
              <a:rPr lang="en-US" smtClean="0"/>
              <a:pPr/>
              <a:t>10/19/21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8CF9-F4C1-4C64-B8E2-5818086175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BC9C-1331-4A87-9084-ECD1E3414C79}" type="datetimeFigureOut">
              <a:rPr lang="en-US" smtClean="0"/>
              <a:pPr/>
              <a:t>10/19/21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8CF9-F4C1-4C64-B8E2-5818086175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BC9C-1331-4A87-9084-ECD1E3414C79}" type="datetimeFigureOut">
              <a:rPr lang="en-US" smtClean="0"/>
              <a:pPr/>
              <a:t>10/19/21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8CF9-F4C1-4C64-B8E2-5818086175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BC9C-1331-4A87-9084-ECD1E3414C79}" type="datetimeFigureOut">
              <a:rPr lang="en-US" smtClean="0"/>
              <a:pPr/>
              <a:t>10/19/21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8CF9-F4C1-4C64-B8E2-5818086175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BC9C-1331-4A87-9084-ECD1E3414C79}" type="datetimeFigureOut">
              <a:rPr lang="en-US" smtClean="0"/>
              <a:pPr/>
              <a:t>10/19/21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8CF9-F4C1-4C64-B8E2-5818086175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BC9C-1331-4A87-9084-ECD1E3414C79}" type="datetimeFigureOut">
              <a:rPr lang="en-US" smtClean="0"/>
              <a:pPr/>
              <a:t>10/19/21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8CF9-F4C1-4C64-B8E2-5818086175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BC9C-1331-4A87-9084-ECD1E3414C79}" type="datetimeFigureOut">
              <a:rPr lang="en-US" smtClean="0"/>
              <a:pPr/>
              <a:t>10/19/21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8CF9-F4C1-4C64-B8E2-5818086175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3BC9C-1331-4A87-9084-ECD1E3414C79}" type="datetimeFigureOut">
              <a:rPr lang="en-US" smtClean="0"/>
              <a:pPr/>
              <a:t>10/19/21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8CF9-F4C1-4C64-B8E2-5818086175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dpress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ebsitesetup.org/wordpress-vs-wix/" TargetMode="External"/><Relationship Id="rId2" Type="http://schemas.openxmlformats.org/officeDocument/2006/relationships/hyperlink" Target="https://www.websitebuilderexpert.com/wix-vs-weebly-comparison-chart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hopplugin.net/" TargetMode="External"/><Relationship Id="rId2" Type="http://schemas.openxmlformats.org/officeDocument/2006/relationships/hyperlink" Target="http://www.fourhourblog.com/bluehos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oocommerce.com/" TargetMode="External"/><Relationship Id="rId4" Type="http://schemas.openxmlformats.org/officeDocument/2006/relationships/hyperlink" Target="http://www.fourhourblog.com/markettheme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HP@kbstudio.or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adwords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seobook.com/" TargetMode="External"/><Relationship Id="rId2" Type="http://schemas.openxmlformats.org/officeDocument/2006/relationships/hyperlink" Target="https://adwords.google.com/select/KeywordsToolExterna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ker.com/" TargetMode="External"/><Relationship Id="rId2" Type="http://schemas.openxmlformats.org/officeDocument/2006/relationships/hyperlink" Target="http://www.domaininsecond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ourhourblog.com/godaddy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urhourblog.com/bluehost" TargetMode="External"/><Relationship Id="rId2" Type="http://schemas.openxmlformats.org/officeDocument/2006/relationships/hyperlink" Target="http://www.1and1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o-ip.com/" TargetMode="External"/><Relationship Id="rId4" Type="http://schemas.openxmlformats.org/officeDocument/2006/relationships/hyperlink" Target="http://www.hosting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ttyimages.com/" TargetMode="External"/><Relationship Id="rId2" Type="http://schemas.openxmlformats.org/officeDocument/2006/relationships/hyperlink" Target="http://www.istockphoto.com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analeephoto.com/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ilchimp.com/" TargetMode="External"/><Relationship Id="rId2" Type="http://schemas.openxmlformats.org/officeDocument/2006/relationships/hyperlink" Target="http://www.fourhourblog/aweber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azyegg.com/" TargetMode="External"/><Relationship Id="rId2" Type="http://schemas.openxmlformats.org/officeDocument/2006/relationships/hyperlink" Target="http://www.google.com/analytic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ebtrends.com/" TargetMode="External"/><Relationship Id="rId4" Type="http://schemas.openxmlformats.org/officeDocument/2006/relationships/hyperlink" Target="http://www.clicktracks.com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ffermatica.com/" TargetMode="External"/><Relationship Id="rId2" Type="http://schemas.openxmlformats.org/officeDocument/2006/relationships/hyperlink" Target="http://www.google.com/websiteoptimize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optimist.com/" TargetMode="External"/><Relationship Id="rId4" Type="http://schemas.openxmlformats.org/officeDocument/2006/relationships/hyperlink" Target="http://www.vertster.com/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ollfreemax.com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antcast.com/" TargetMode="External"/><Relationship Id="rId2" Type="http://schemas.openxmlformats.org/officeDocument/2006/relationships/hyperlink" Target="http://www.compet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lexa.com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urhourblog.com/99design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raigslist.org/" TargetMode="External"/><Relationship Id="rId5" Type="http://schemas.openxmlformats.org/officeDocument/2006/relationships/hyperlink" Target="http://www.fourhourblog.com/elance" TargetMode="External"/><Relationship Id="rId4" Type="http://schemas.openxmlformats.org/officeDocument/2006/relationships/hyperlink" Target="http://www.fourhourblog.com/crowdspring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ingiverse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nnovation.fsu.edu/#3d" TargetMode="External"/><Relationship Id="rId4" Type="http://schemas.openxmlformats.org/officeDocument/2006/relationships/hyperlink" Target="https://innovation.fsu.edu/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innovation.fsu.edu/#3d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twyckoff@fsu.edu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pmi.research.fsu.edu/" TargetMode="External"/><Relationship Id="rId5" Type="http://schemas.openxmlformats.org/officeDocument/2006/relationships/hyperlink" Target="http://artsresearch.fsu.edu/" TargetMode="External"/><Relationship Id="rId4" Type="http://schemas.openxmlformats.org/officeDocument/2006/relationships/hyperlink" Target="https://www.facilities.fsu.edu/depts/mastercraft/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mailto:rlfrazier@jimmoranschool.fsu.edu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3810000"/>
          </a:xfrm>
        </p:spPr>
        <p:txBody>
          <a:bodyPr>
            <a:normAutofit/>
          </a:bodyPr>
          <a:lstStyle/>
          <a:p>
            <a:r>
              <a:rPr lang="en-US" dirty="0"/>
              <a:t>InNOLEvation Challenge Workshop:</a:t>
            </a:r>
            <a:br>
              <a:rPr lang="en-US" dirty="0"/>
            </a:br>
            <a:r>
              <a:rPr lang="en-US" dirty="0"/>
              <a:t>Web Development and Emerging Technologies</a:t>
            </a:r>
            <a:br>
              <a:rPr lang="en-US" dirty="0"/>
            </a:br>
            <a:r>
              <a:rPr lang="en-US" sz="3200" dirty="0"/>
              <a:t>John Breed and Ron Frazier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600200"/>
          </a:xfrm>
        </p:spPr>
        <p:txBody>
          <a:bodyPr>
            <a:normAutofit/>
          </a:bodyPr>
          <a:lstStyle/>
          <a:p>
            <a:endParaRPr lang="en-US" b="1" dirty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Development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Wix (wix.com)</a:t>
            </a:r>
          </a:p>
          <a:p>
            <a:r>
              <a:rPr lang="en-US" dirty="0"/>
              <a:t>Weebly – No HTML or internet expertise required, hosts your site</a:t>
            </a:r>
          </a:p>
          <a:p>
            <a:r>
              <a:rPr lang="en-US" dirty="0"/>
              <a:t>WordPress (WordPress.com) hosts your site</a:t>
            </a:r>
          </a:p>
          <a:p>
            <a:r>
              <a:rPr lang="en-US" dirty="0"/>
              <a:t>Free Open-Source Version of WordPress (</a:t>
            </a:r>
            <a:r>
              <a:rPr lang="en-US" dirty="0">
                <a:hlinkClick r:id="rId2"/>
              </a:rPr>
              <a:t>www.wordpress.org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Greater customization, technical know-how</a:t>
            </a:r>
          </a:p>
        </p:txBody>
      </p:sp>
    </p:spTree>
    <p:extLst>
      <p:ext uri="{BB962C8B-B14F-4D97-AF65-F5344CB8AC3E}">
        <p14:creationId xmlns:p14="http://schemas.microsoft.com/office/powerpoint/2010/main" val="3353940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Web Development Tools Comparisons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https://www.websitebuilderexpert.com/wix-vs-weebly-comparison-chart/</a:t>
            </a:r>
            <a:endParaRPr lang="en-US" dirty="0"/>
          </a:p>
          <a:p>
            <a:r>
              <a:rPr lang="en-US" dirty="0">
                <a:hlinkClick r:id="rId3"/>
              </a:rPr>
              <a:t>https://websitesetup.org/wordpress-vs-wix/</a:t>
            </a:r>
            <a:endParaRPr lang="en-US" dirty="0"/>
          </a:p>
          <a:p>
            <a:r>
              <a:rPr lang="en-US" dirty="0"/>
              <a:t>Template Design &amp; Mobile Readiness</a:t>
            </a:r>
          </a:p>
          <a:p>
            <a:r>
              <a:rPr lang="en-US" dirty="0"/>
              <a:t>Drag &amp; Drop/Ease of Use</a:t>
            </a:r>
          </a:p>
          <a:p>
            <a:r>
              <a:rPr lang="en-US" dirty="0"/>
              <a:t>Website Building Tools</a:t>
            </a:r>
          </a:p>
          <a:p>
            <a:r>
              <a:rPr lang="en-US" dirty="0"/>
              <a:t>System Support</a:t>
            </a:r>
          </a:p>
          <a:p>
            <a:r>
              <a:rPr lang="en-US" dirty="0"/>
              <a:t>Exporting Your Website</a:t>
            </a:r>
          </a:p>
        </p:txBody>
      </p:sp>
    </p:spTree>
    <p:extLst>
      <p:ext uri="{BB962C8B-B14F-4D97-AF65-F5344CB8AC3E}">
        <p14:creationId xmlns:p14="http://schemas.microsoft.com/office/powerpoint/2010/main" val="3170475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www.wordpress.org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hosting service with one-click WordPress installation like </a:t>
            </a:r>
            <a:r>
              <a:rPr lang="en-US" dirty="0">
                <a:hlinkClick r:id="rId2"/>
              </a:rPr>
              <a:t>www.fourhourblog.com/bluehost</a:t>
            </a:r>
            <a:endParaRPr lang="en-US" dirty="0"/>
          </a:p>
          <a:p>
            <a:r>
              <a:rPr lang="en-US" dirty="0"/>
              <a:t>Use Shopp plug-in </a:t>
            </a:r>
            <a:r>
              <a:rPr lang="en-US" dirty="0">
                <a:hlinkClick r:id="rId3"/>
              </a:rPr>
              <a:t>http://shopplugin.net</a:t>
            </a:r>
            <a:r>
              <a:rPr lang="en-US" dirty="0"/>
              <a:t> or Market Theme plug-in </a:t>
            </a:r>
            <a:r>
              <a:rPr lang="en-US" dirty="0">
                <a:hlinkClick r:id="rId4"/>
              </a:rPr>
              <a:t>www.fourhourblog.com/markettheme</a:t>
            </a:r>
            <a:r>
              <a:rPr lang="en-US" dirty="0"/>
              <a:t> or </a:t>
            </a:r>
            <a:r>
              <a:rPr lang="en-US" dirty="0">
                <a:hlinkClick r:id="rId5"/>
              </a:rPr>
              <a:t>www.Woocommerce.com</a:t>
            </a:r>
            <a:r>
              <a:rPr lang="en-US" dirty="0"/>
              <a:t> to add e-commerce capabilities</a:t>
            </a:r>
          </a:p>
        </p:txBody>
      </p:sp>
    </p:spTree>
    <p:extLst>
      <p:ext uri="{BB962C8B-B14F-4D97-AF65-F5344CB8AC3E}">
        <p14:creationId xmlns:p14="http://schemas.microsoft.com/office/powerpoint/2010/main" val="3790929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Far Easier - FourHourBlog.com/Shopify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 all-in-one (web, e-commerce) for non-technical entrepreneurs</a:t>
            </a:r>
          </a:p>
        </p:txBody>
      </p:sp>
    </p:spTree>
    <p:extLst>
      <p:ext uri="{BB962C8B-B14F-4D97-AF65-F5344CB8AC3E}">
        <p14:creationId xmlns:p14="http://schemas.microsoft.com/office/powerpoint/2010/main" val="3915132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  <a:br>
              <a:rPr lang="en-US" dirty="0"/>
            </a:br>
            <a:r>
              <a:rPr lang="en-US" dirty="0"/>
              <a:t>Simplest Approach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WIX for Web Development</a:t>
            </a:r>
          </a:p>
          <a:p>
            <a:r>
              <a:rPr lang="en-US" dirty="0"/>
              <a:t>Shopify for e-Commerce</a:t>
            </a:r>
          </a:p>
        </p:txBody>
      </p:sp>
    </p:spTree>
    <p:extLst>
      <p:ext uri="{BB962C8B-B14F-4D97-AF65-F5344CB8AC3E}">
        <p14:creationId xmlns:p14="http://schemas.microsoft.com/office/powerpoint/2010/main" val="1196468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1828799"/>
          </a:xfrm>
        </p:spPr>
        <p:txBody>
          <a:bodyPr/>
          <a:lstStyle/>
          <a:p>
            <a:r>
              <a:rPr lang="en-US" dirty="0"/>
              <a:t>Recommendation If You</a:t>
            </a:r>
            <a:br>
              <a:rPr lang="en-US" dirty="0"/>
            </a:br>
            <a:r>
              <a:rPr lang="en-US" dirty="0"/>
              <a:t>Hire A Web Developer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2743200"/>
          </a:xfrm>
        </p:spPr>
        <p:txBody>
          <a:bodyPr/>
          <a:lstStyle/>
          <a:p>
            <a:r>
              <a:rPr lang="en-US" dirty="0"/>
              <a:t>Hemal Patel, KB Studio</a:t>
            </a:r>
          </a:p>
          <a:p>
            <a:r>
              <a:rPr lang="en-US" dirty="0">
                <a:hlinkClick r:id="rId3"/>
              </a:rPr>
              <a:t>HP@kbstudio.org</a:t>
            </a:r>
            <a:endParaRPr lang="en-US"/>
          </a:p>
          <a:p>
            <a:r>
              <a:rPr lang="en-US" dirty="0"/>
              <a:t>Full Disclosure: Business Partner on a Separate Venture</a:t>
            </a:r>
          </a:p>
        </p:txBody>
      </p:sp>
    </p:spTree>
    <p:extLst>
      <p:ext uri="{BB962C8B-B14F-4D97-AF65-F5344CB8AC3E}">
        <p14:creationId xmlns:p14="http://schemas.microsoft.com/office/powerpoint/2010/main" val="584881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Pay-Per-Click (PPC) Advertising and Testing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Google Adwords</a:t>
            </a:r>
          </a:p>
          <a:p>
            <a:r>
              <a:rPr lang="en-US" dirty="0">
                <a:hlinkClick r:id="rId2"/>
              </a:rPr>
              <a:t>www.google.com/adwords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53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Market Sizing and Keyword Suggestion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Google adwords Keyword Tool</a:t>
            </a:r>
          </a:p>
          <a:p>
            <a:pPr lvl="1"/>
            <a:r>
              <a:rPr lang="en-US" dirty="0">
                <a:hlinkClick r:id="rId2"/>
              </a:rPr>
              <a:t>https://adwords.google.com/select/KeywordsToolExternal</a:t>
            </a:r>
            <a:endParaRPr lang="en-US" dirty="0"/>
          </a:p>
          <a:p>
            <a:r>
              <a:rPr lang="en-US" dirty="0"/>
              <a:t>SEOBook Keyword Tool, SEO for Firefox Extension</a:t>
            </a:r>
          </a:p>
          <a:p>
            <a:pPr lvl="1"/>
            <a:r>
              <a:rPr lang="en-US" dirty="0">
                <a:hlinkClick r:id="rId3"/>
              </a:rPr>
              <a:t>http://tools.seobook.com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237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Low Cost Domain Registration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Domains in Seconds</a:t>
            </a:r>
          </a:p>
          <a:p>
            <a:pPr lvl="1"/>
            <a:r>
              <a:rPr lang="en-US" dirty="0">
                <a:hlinkClick r:id="rId2"/>
              </a:rPr>
              <a:t>www.domaininseconds.com</a:t>
            </a:r>
            <a:endParaRPr lang="en-US"/>
          </a:p>
          <a:p>
            <a:r>
              <a:rPr lang="en-US" dirty="0"/>
              <a:t>Joker</a:t>
            </a:r>
          </a:p>
          <a:p>
            <a:pPr lvl="1"/>
            <a:r>
              <a:rPr lang="en-US" dirty="0">
                <a:hlinkClick r:id="rId3"/>
              </a:rPr>
              <a:t>www.joker.com</a:t>
            </a:r>
            <a:endParaRPr lang="en-US"/>
          </a:p>
          <a:p>
            <a:r>
              <a:rPr lang="en-US" dirty="0"/>
              <a:t>GoDaddy</a:t>
            </a:r>
          </a:p>
          <a:p>
            <a:pPr lvl="1"/>
            <a:r>
              <a:rPr lang="en-US" dirty="0">
                <a:hlinkClick r:id="rId4"/>
              </a:rPr>
              <a:t>www.fourhourblog.com</a:t>
            </a:r>
            <a:r>
              <a:rPr lang="en-US">
                <a:hlinkClick r:id="rId4"/>
              </a:rPr>
              <a:t>/godaddy</a:t>
            </a:r>
            <a:endParaRPr lang="en-US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608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Inexpensive but Dependable Hosting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1and1</a:t>
            </a:r>
          </a:p>
          <a:p>
            <a:pPr lvl="1"/>
            <a:r>
              <a:rPr lang="en-US" dirty="0">
                <a:hlinkClick r:id="rId2"/>
              </a:rPr>
              <a:t>www.1and1.com</a:t>
            </a:r>
            <a:endParaRPr lang="en-US" dirty="0"/>
          </a:p>
          <a:p>
            <a:r>
              <a:rPr lang="en-US" dirty="0"/>
              <a:t>BlueHost</a:t>
            </a:r>
          </a:p>
          <a:p>
            <a:pPr lvl="1"/>
            <a:r>
              <a:rPr lang="en-US" dirty="0">
                <a:hlinkClick r:id="rId3"/>
              </a:rPr>
              <a:t>www.fourhourblog.com/bluehost</a:t>
            </a:r>
            <a:endParaRPr lang="en-US" dirty="0"/>
          </a:p>
          <a:p>
            <a:r>
              <a:rPr lang="en-US" dirty="0"/>
              <a:t>Hosting.com</a:t>
            </a:r>
          </a:p>
          <a:p>
            <a:pPr lvl="1"/>
            <a:r>
              <a:rPr lang="en-US" dirty="0">
                <a:hlinkClick r:id="rId4"/>
              </a:rPr>
              <a:t>www.hosting.com</a:t>
            </a:r>
            <a:endParaRPr lang="en-US" dirty="0"/>
          </a:p>
          <a:p>
            <a:r>
              <a:rPr lang="en-US" dirty="0"/>
              <a:t>Suggest a primary and backup. Put your site pages on both. Sign up </a:t>
            </a:r>
            <a:r>
              <a:rPr lang="en-US" dirty="0">
                <a:hlinkClick r:id="rId5"/>
              </a:rPr>
              <a:t>www.no-ip.com</a:t>
            </a:r>
            <a:r>
              <a:rPr lang="en-US" dirty="0"/>
              <a:t> redirect to backup 5 minutes instead of hours</a:t>
            </a:r>
          </a:p>
        </p:txBody>
      </p:sp>
    </p:spTree>
    <p:extLst>
      <p:ext uri="{BB962C8B-B14F-4D97-AF65-F5344CB8AC3E}">
        <p14:creationId xmlns:p14="http://schemas.microsoft.com/office/powerpoint/2010/main" val="2867156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Ron Frazier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85000" lnSpcReduction="20000"/>
          </a:bodyPr>
          <a:lstStyle/>
          <a:p>
            <a:r>
              <a:rPr lang="en-US" sz="4400" dirty="0"/>
              <a:t>Entrepreneur-in-Residence, Jim Moran School of Entrepreneurship</a:t>
            </a:r>
          </a:p>
          <a:p>
            <a:r>
              <a:rPr lang="en-US" sz="4400" dirty="0"/>
              <a:t>Division/Executive VP for three global technology companies</a:t>
            </a:r>
          </a:p>
          <a:p>
            <a:pPr lvl="1"/>
            <a:r>
              <a:rPr lang="en-US" sz="4000" dirty="0"/>
              <a:t>Cutler/Williams, an IT consulting startup that subsequently grew to over $1 billion in revenue and executed a highly successful IPO as Metamor Worldwide</a:t>
            </a:r>
          </a:p>
          <a:p>
            <a:pPr lvl="1"/>
            <a:r>
              <a:rPr lang="en-US" sz="4000" dirty="0"/>
              <a:t>Executive VP of PSINet, Inc., a large global data communications network providing direct access to more than 2 million end users in 800 metropolitan areas spread across 27 countries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5728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Royalty-Free Photos and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iStockphoto</a:t>
            </a:r>
          </a:p>
          <a:p>
            <a:pPr lvl="1"/>
            <a:r>
              <a:rPr lang="en-US" dirty="0">
                <a:hlinkClick r:id="rId2"/>
              </a:rPr>
              <a:t>www.istockphoto.com</a:t>
            </a:r>
            <a:endParaRPr lang="en-US" dirty="0"/>
          </a:p>
          <a:p>
            <a:pPr lvl="1"/>
            <a:r>
              <a:rPr lang="en-US" dirty="0"/>
              <a:t>4 million photos, vector illustrations, videos, audio tracks, and Flash files</a:t>
            </a:r>
          </a:p>
          <a:p>
            <a:r>
              <a:rPr lang="en-US" dirty="0"/>
              <a:t>Getty Images</a:t>
            </a:r>
          </a:p>
          <a:p>
            <a:pPr lvl="1"/>
            <a:r>
              <a:rPr lang="en-US" dirty="0">
                <a:hlinkClick r:id="rId3"/>
              </a:rPr>
              <a:t>www.gettyimages.com</a:t>
            </a:r>
            <a:endParaRPr lang="en-US" dirty="0"/>
          </a:p>
          <a:p>
            <a:pPr lvl="1"/>
            <a:r>
              <a:rPr lang="en-US" dirty="0"/>
              <a:t>Where the pros go. Stock photos and film of anything for a price.</a:t>
            </a:r>
          </a:p>
        </p:txBody>
      </p:sp>
    </p:spTree>
    <p:extLst>
      <p:ext uri="{BB962C8B-B14F-4D97-AF65-F5344CB8AC3E}">
        <p14:creationId xmlns:p14="http://schemas.microsoft.com/office/powerpoint/2010/main" val="15376094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Excellent Local Photography/Video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Montana Smith Photography</a:t>
            </a:r>
          </a:p>
          <a:p>
            <a:r>
              <a:rPr lang="en-US" dirty="0">
                <a:hlinkClick r:id="rId2"/>
              </a:rPr>
              <a:t>http://www.tanaleephoto.com/</a:t>
            </a:r>
            <a:endParaRPr lang="en-US" dirty="0"/>
          </a:p>
          <a:p>
            <a:r>
              <a:rPr lang="en-US" dirty="0"/>
              <a:t>Full Disclosure: A former students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9253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E-mail Sign-up Tracking and Scheduling Autoresponders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Aweber</a:t>
            </a:r>
          </a:p>
          <a:p>
            <a:pPr lvl="1"/>
            <a:r>
              <a:rPr lang="en-US" dirty="0">
                <a:hlinkClick r:id="rId2"/>
              </a:rPr>
              <a:t>www.fourhourblog/aweber</a:t>
            </a:r>
            <a:endParaRPr lang="en-US" dirty="0"/>
          </a:p>
          <a:p>
            <a:r>
              <a:rPr lang="en-US" dirty="0"/>
              <a:t>MailChimp</a:t>
            </a:r>
          </a:p>
          <a:p>
            <a:pPr lvl="1"/>
            <a:r>
              <a:rPr lang="en-US" dirty="0">
                <a:hlinkClick r:id="rId3"/>
              </a:rPr>
              <a:t>www.mailchimp.com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1531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Software for Understanding Web Traffic (Web Analytics)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Google Analytics</a:t>
            </a:r>
          </a:p>
          <a:p>
            <a:pPr lvl="1"/>
            <a:r>
              <a:rPr lang="en-US" dirty="0">
                <a:hlinkClick r:id="rId2"/>
              </a:rPr>
              <a:t>www.google.com/analytics</a:t>
            </a:r>
            <a:endParaRPr lang="en-US" dirty="0"/>
          </a:p>
          <a:p>
            <a:r>
              <a:rPr lang="en-US" dirty="0"/>
              <a:t>CrazyEgg</a:t>
            </a:r>
          </a:p>
          <a:p>
            <a:pPr lvl="1"/>
            <a:r>
              <a:rPr lang="en-US" dirty="0">
                <a:hlinkClick r:id="rId3"/>
              </a:rPr>
              <a:t>www.crazyegg.com</a:t>
            </a:r>
            <a:endParaRPr lang="en-US" dirty="0"/>
          </a:p>
          <a:p>
            <a:r>
              <a:rPr lang="en-US" dirty="0"/>
              <a:t>Clicktracks</a:t>
            </a:r>
          </a:p>
          <a:p>
            <a:pPr lvl="1"/>
            <a:r>
              <a:rPr lang="en-US" dirty="0">
                <a:hlinkClick r:id="rId4"/>
              </a:rPr>
              <a:t>www.clicktracks.com</a:t>
            </a:r>
            <a:endParaRPr lang="en-US" dirty="0"/>
          </a:p>
          <a:p>
            <a:r>
              <a:rPr lang="en-US" dirty="0"/>
              <a:t>WebTrends</a:t>
            </a:r>
          </a:p>
          <a:p>
            <a:pPr lvl="1"/>
            <a:r>
              <a:rPr lang="en-US" dirty="0">
                <a:hlinkClick r:id="rId5"/>
              </a:rPr>
              <a:t>www.webtrends.com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9434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A/B Testing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Google Website Optimizer</a:t>
            </a:r>
          </a:p>
          <a:p>
            <a:pPr lvl="1"/>
            <a:r>
              <a:rPr lang="en-US" dirty="0">
                <a:hlinkClick r:id="rId2"/>
              </a:rPr>
              <a:t>http://www.google.com/websiteoptimizer</a:t>
            </a:r>
            <a:endParaRPr lang="en-US" dirty="0"/>
          </a:p>
          <a:p>
            <a:r>
              <a:rPr lang="en-US" dirty="0"/>
              <a:t>Offermatica</a:t>
            </a:r>
          </a:p>
          <a:p>
            <a:pPr lvl="1"/>
            <a:r>
              <a:rPr lang="en-US" dirty="0">
                <a:hlinkClick r:id="rId3"/>
              </a:rPr>
              <a:t>www.offermatica.com</a:t>
            </a:r>
            <a:endParaRPr lang="en-US" dirty="0"/>
          </a:p>
          <a:p>
            <a:r>
              <a:rPr lang="en-US" dirty="0"/>
              <a:t>Vertster.com</a:t>
            </a:r>
          </a:p>
          <a:p>
            <a:pPr lvl="1"/>
            <a:r>
              <a:rPr lang="en-US" dirty="0">
                <a:hlinkClick r:id="rId4"/>
              </a:rPr>
              <a:t>www.vertster.com</a:t>
            </a:r>
            <a:endParaRPr lang="en-US" dirty="0"/>
          </a:p>
          <a:p>
            <a:r>
              <a:rPr lang="en-US" dirty="0"/>
              <a:t>Optimost</a:t>
            </a:r>
          </a:p>
          <a:p>
            <a:pPr lvl="1"/>
            <a:r>
              <a:rPr lang="en-US" dirty="0">
                <a:hlinkClick r:id="rId5"/>
              </a:rPr>
              <a:t>www.optimist.com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0810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Low-Cost Toll-Free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TollFreeMAX</a:t>
            </a:r>
          </a:p>
          <a:p>
            <a:pPr lvl="1"/>
            <a:r>
              <a:rPr lang="en-US" dirty="0">
                <a:hlinkClick r:id="rId2"/>
              </a:rPr>
              <a:t>www.tollfreemax.com</a:t>
            </a:r>
            <a:endParaRPr lang="en-US" dirty="0"/>
          </a:p>
          <a:p>
            <a:r>
              <a:rPr lang="en-US" dirty="0"/>
              <a:t>Kall8</a:t>
            </a:r>
          </a:p>
          <a:p>
            <a:pPr lvl="1"/>
            <a:r>
              <a:rPr lang="en-US" dirty="0"/>
              <a:t>www.kall8.com</a:t>
            </a:r>
          </a:p>
        </p:txBody>
      </p:sp>
    </p:spTree>
    <p:extLst>
      <p:ext uri="{BB962C8B-B14F-4D97-AF65-F5344CB8AC3E}">
        <p14:creationId xmlns:p14="http://schemas.microsoft.com/office/powerpoint/2010/main" val="4482718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Checking Competitive Site Traffic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Compete</a:t>
            </a:r>
          </a:p>
          <a:p>
            <a:pPr lvl="1"/>
            <a:r>
              <a:rPr lang="en-US" dirty="0">
                <a:hlinkClick r:id="rId2"/>
              </a:rPr>
              <a:t>www.compete.com</a:t>
            </a:r>
            <a:endParaRPr lang="en-US"/>
          </a:p>
          <a:p>
            <a:r>
              <a:rPr lang="en-US" dirty="0"/>
              <a:t>Quantcast</a:t>
            </a:r>
          </a:p>
          <a:p>
            <a:pPr lvl="1"/>
            <a:r>
              <a:rPr lang="en-US" dirty="0">
                <a:hlinkClick r:id="rId3"/>
              </a:rPr>
              <a:t>www.Quantcast.com</a:t>
            </a:r>
            <a:endParaRPr lang="en-US"/>
          </a:p>
          <a:p>
            <a:r>
              <a:rPr lang="en-US" dirty="0"/>
              <a:t>Alexa</a:t>
            </a:r>
          </a:p>
          <a:p>
            <a:pPr lvl="1"/>
            <a:r>
              <a:rPr lang="en-US" dirty="0">
                <a:hlinkClick r:id="rId4"/>
              </a:rPr>
              <a:t>www.alexa.com</a:t>
            </a:r>
            <a:endParaRPr lang="en-US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2707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Freelance Designers and Programmers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/>
              <a:t>99Designs</a:t>
            </a:r>
          </a:p>
          <a:p>
            <a:pPr lvl="1"/>
            <a:r>
              <a:rPr lang="en-US" dirty="0">
                <a:hlinkClick r:id="rId3"/>
              </a:rPr>
              <a:t>www.fourhourblog.com/99designs</a:t>
            </a:r>
            <a:endParaRPr lang="en-US" dirty="0"/>
          </a:p>
          <a:p>
            <a:r>
              <a:rPr lang="en-US" dirty="0"/>
              <a:t>Crowdspring</a:t>
            </a:r>
          </a:p>
          <a:p>
            <a:pPr lvl="1"/>
            <a:r>
              <a:rPr lang="en-US" dirty="0">
                <a:hlinkClick r:id="rId4"/>
              </a:rPr>
              <a:t>www.fourhourblog.com/crowdspring</a:t>
            </a:r>
            <a:endParaRPr lang="en-US" dirty="0"/>
          </a:p>
          <a:p>
            <a:r>
              <a:rPr lang="en-US" dirty="0"/>
              <a:t>eLance</a:t>
            </a:r>
          </a:p>
          <a:p>
            <a:pPr lvl="1"/>
            <a:r>
              <a:rPr lang="en-US" dirty="0">
                <a:hlinkClick r:id="rId5"/>
              </a:rPr>
              <a:t>www.fourhourblog.com/elance</a:t>
            </a:r>
            <a:endParaRPr lang="en-US" dirty="0"/>
          </a:p>
          <a:p>
            <a:r>
              <a:rPr lang="en-US" dirty="0"/>
              <a:t>Craigslist</a:t>
            </a:r>
          </a:p>
          <a:p>
            <a:pPr lvl="1"/>
            <a:r>
              <a:rPr lang="en-US" dirty="0">
                <a:hlinkClick r:id="rId6"/>
              </a:rPr>
              <a:t>www.craigslist.org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9900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A71E1B-21D1-F345-B02D-6FCEB804F7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704850"/>
            <a:ext cx="7620000" cy="54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6351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Emerging Technologies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640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Inspires Many Startup Ideas?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C:\Users\Ron\Pictures\Beer Moe's 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981200"/>
            <a:ext cx="8744065" cy="3962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366146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Mobile Apps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Modo Labs</a:t>
            </a:r>
          </a:p>
          <a:p>
            <a:pPr lvl="1"/>
            <a:r>
              <a:rPr lang="en-US" dirty="0"/>
              <a:t>No code mobile app builder</a:t>
            </a:r>
          </a:p>
          <a:p>
            <a:pPr lvl="1"/>
            <a:r>
              <a:rPr lang="en-US" dirty="0" err="1"/>
              <a:t>Ana.sanchez@modolabs.com</a:t>
            </a:r>
            <a:r>
              <a:rPr lang="en-US" dirty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0093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3D Printing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/>
              <a:t>Thingiverse</a:t>
            </a:r>
          </a:p>
          <a:p>
            <a:pPr lvl="1"/>
            <a:r>
              <a:rPr lang="en-US" dirty="0">
                <a:hlinkClick r:id="rId3"/>
              </a:rPr>
              <a:t>https://www.thingiverse.com/</a:t>
            </a:r>
            <a:endParaRPr lang="en-US" dirty="0"/>
          </a:p>
          <a:p>
            <a:pPr lvl="1"/>
            <a:r>
              <a:rPr lang="en-US" dirty="0"/>
              <a:t>Don’t reinvent the wheel</a:t>
            </a:r>
          </a:p>
          <a:p>
            <a:r>
              <a:rPr lang="en-US" dirty="0"/>
              <a:t>FSU Innovation Hub Staff</a:t>
            </a:r>
          </a:p>
          <a:p>
            <a:pPr lvl="1"/>
            <a:r>
              <a:rPr lang="en-US" dirty="0">
                <a:hlinkClick r:id="rId4"/>
              </a:rPr>
              <a:t>https://innovation.fsu.edu/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https://innovation.fsu.edu/#3d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6659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Virtual Reality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FSU Innovation Hub – The VR Lab</a:t>
            </a:r>
          </a:p>
          <a:p>
            <a:pPr lvl="1"/>
            <a:r>
              <a:rPr lang="en-US" dirty="0">
                <a:hlinkClick r:id="rId3"/>
              </a:rPr>
              <a:t>https://innovation.fsu.edu/#3d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0956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Incredible FSU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FSU Libraries – incredible databases</a:t>
            </a:r>
          </a:p>
          <a:p>
            <a:pPr lvl="1"/>
            <a:r>
              <a:rPr lang="en-US" dirty="0"/>
              <a:t>Trip Wyckoff </a:t>
            </a:r>
            <a:r>
              <a:rPr lang="en-US" dirty="0">
                <a:hlinkClick r:id="rId3"/>
              </a:rPr>
              <a:t>twyckoff@fsu.edu</a:t>
            </a:r>
            <a:endParaRPr lang="en-US" dirty="0"/>
          </a:p>
          <a:p>
            <a:r>
              <a:rPr lang="en-US" dirty="0"/>
              <a:t>Master Craftsman Studio</a:t>
            </a:r>
          </a:p>
          <a:p>
            <a:pPr lvl="1"/>
            <a:r>
              <a:rPr lang="en-US" dirty="0">
                <a:hlinkClick r:id="rId4"/>
              </a:rPr>
              <a:t>https://www.facilities.fsu.edu/depts/mastercraft/</a:t>
            </a:r>
            <a:endParaRPr lang="en-US" dirty="0"/>
          </a:p>
          <a:p>
            <a:pPr lvl="1"/>
            <a:r>
              <a:rPr lang="en-US" dirty="0"/>
              <a:t>One of a kind custom art pieces</a:t>
            </a:r>
          </a:p>
          <a:p>
            <a:r>
              <a:rPr lang="en-US" dirty="0"/>
              <a:t>Facility for Arts Research</a:t>
            </a:r>
          </a:p>
          <a:p>
            <a:pPr lvl="1"/>
            <a:r>
              <a:rPr lang="en-US" dirty="0">
                <a:hlinkClick r:id="rId5"/>
              </a:rPr>
              <a:t>http://artsresearch.fsu.edu/</a:t>
            </a:r>
            <a:endParaRPr lang="en-US" dirty="0"/>
          </a:p>
          <a:p>
            <a:pPr lvl="1"/>
            <a:r>
              <a:rPr lang="en-US" dirty="0"/>
              <a:t>3D Printing, Laser Cutting</a:t>
            </a:r>
          </a:p>
          <a:p>
            <a:r>
              <a:rPr lang="en-US" dirty="0"/>
              <a:t>High Performance Materials Institute</a:t>
            </a:r>
          </a:p>
          <a:p>
            <a:pPr lvl="1"/>
            <a:r>
              <a:rPr lang="en-US" dirty="0">
                <a:hlinkClick r:id="rId6"/>
              </a:rPr>
              <a:t>https://hpmi.research.fsu.edu/</a:t>
            </a:r>
            <a:endParaRPr lang="en-US" dirty="0"/>
          </a:p>
          <a:p>
            <a:pPr lvl="1"/>
            <a:r>
              <a:rPr lang="en-US" dirty="0"/>
              <a:t>Maker Space on Steroids</a:t>
            </a:r>
          </a:p>
        </p:txBody>
      </p:sp>
    </p:spTree>
    <p:extLst>
      <p:ext uri="{BB962C8B-B14F-4D97-AF65-F5344CB8AC3E}">
        <p14:creationId xmlns:p14="http://schemas.microsoft.com/office/powerpoint/2010/main" val="14892209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Incredible FSU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/>
              <a:t>FSU Faculty &amp; Staff, Local Business Owners and Alumni</a:t>
            </a:r>
          </a:p>
          <a:p>
            <a:pPr lvl="1"/>
            <a:r>
              <a:rPr lang="en-US" dirty="0"/>
              <a:t>Subject Matter Expertise</a:t>
            </a:r>
          </a:p>
          <a:p>
            <a:pPr lvl="2"/>
            <a:r>
              <a:rPr lang="en-US" dirty="0"/>
              <a:t>Somebody in the room needs to know what we are talking about – Mike Vance</a:t>
            </a:r>
          </a:p>
          <a:p>
            <a:pPr lvl="2"/>
            <a:r>
              <a:rPr lang="en-US" dirty="0"/>
              <a:t>Don’t reinvent the wheel</a:t>
            </a:r>
          </a:p>
          <a:p>
            <a:pPr lvl="1"/>
            <a:r>
              <a:rPr lang="en-US" dirty="0"/>
              <a:t>Design Thinking Participants</a:t>
            </a:r>
          </a:p>
          <a:p>
            <a:pPr lvl="1"/>
            <a:r>
              <a:rPr lang="en-US" dirty="0"/>
              <a:t>Advisory Board Members</a:t>
            </a:r>
          </a:p>
        </p:txBody>
      </p:sp>
    </p:spTree>
    <p:extLst>
      <p:ext uri="{BB962C8B-B14F-4D97-AF65-F5344CB8AC3E}">
        <p14:creationId xmlns:p14="http://schemas.microsoft.com/office/powerpoint/2010/main" val="25040395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B54D9E3-6CEF-164C-A9EB-99B50B147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Emerging Technologies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8DE72B-1B4D-EA4B-BC5F-90D86973A7F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Artificial Intelligence</a:t>
            </a:r>
          </a:p>
          <a:p>
            <a:r>
              <a:rPr lang="en-US" dirty="0"/>
              <a:t>Autonomous Cars</a:t>
            </a:r>
          </a:p>
          <a:p>
            <a:r>
              <a:rPr lang="en-US" dirty="0"/>
              <a:t>Big Data/Analytics</a:t>
            </a:r>
          </a:p>
          <a:p>
            <a:r>
              <a:rPr lang="en-US" dirty="0"/>
              <a:t>Block Chain</a:t>
            </a:r>
          </a:p>
          <a:p>
            <a:r>
              <a:rPr lang="en-US" dirty="0"/>
              <a:t>Cyber Security</a:t>
            </a:r>
          </a:p>
          <a:p>
            <a:r>
              <a:rPr lang="en-US" dirty="0"/>
              <a:t>Film Industry Technologies</a:t>
            </a:r>
          </a:p>
          <a:p>
            <a:r>
              <a:rPr lang="en-US" dirty="0"/>
              <a:t>Fintech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F90BE0-B6EE-A54A-8E7A-C7F2991DF0B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Human-Machine Interfaces</a:t>
            </a:r>
          </a:p>
          <a:p>
            <a:r>
              <a:rPr lang="en-US" dirty="0"/>
              <a:t>Robotics</a:t>
            </a:r>
          </a:p>
          <a:p>
            <a:r>
              <a:rPr lang="en-US" dirty="0"/>
              <a:t>Singularity</a:t>
            </a:r>
          </a:p>
          <a:p>
            <a:r>
              <a:rPr lang="en-US" dirty="0"/>
              <a:t>Synthetic Biology -  CRISPR</a:t>
            </a:r>
          </a:p>
          <a:p>
            <a:r>
              <a:rPr lang="en-US" dirty="0"/>
              <a:t>Unmanned Aerial Vehicles – Drones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8310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3810000"/>
          </a:xfrm>
        </p:spPr>
        <p:txBody>
          <a:bodyPr>
            <a:normAutofit/>
          </a:bodyPr>
          <a:lstStyle/>
          <a:p>
            <a:r>
              <a:rPr lang="en-US" dirty="0"/>
              <a:t>THANK YOU!</a:t>
            </a:r>
            <a:br>
              <a:rPr lang="en-US" dirty="0"/>
            </a:br>
            <a:r>
              <a:rPr lang="en-US" dirty="0"/>
              <a:t>Please Feel Free To Reach Out</a:t>
            </a:r>
            <a:br>
              <a:rPr lang="en-US" sz="3200" dirty="0"/>
            </a:br>
            <a:r>
              <a:rPr lang="en-US" sz="3200" dirty="0"/>
              <a:t>Ron Frazier </a:t>
            </a:r>
            <a:r>
              <a:rPr lang="en-US" sz="3200" dirty="0">
                <a:hlinkClick r:id="rId3"/>
              </a:rPr>
              <a:t>rlfrazier@jmc.fsu.edu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600200"/>
          </a:xfrm>
        </p:spPr>
        <p:txBody>
          <a:bodyPr>
            <a:normAutofit/>
          </a:bodyPr>
          <a:lstStyle/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12341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/>
              <a:t>The Following Morning -</a:t>
            </a:r>
            <a:br>
              <a:rPr lang="en-US" dirty="0"/>
            </a:br>
            <a:r>
              <a:rPr lang="en-US" dirty="0"/>
              <a:t>Is This A Great Idea?</a:t>
            </a:r>
          </a:p>
        </p:txBody>
      </p:sp>
      <p:pic>
        <p:nvPicPr>
          <p:cNvPr id="119810" name="Picture 2" descr="http://www.internetlifestyle.com/blog/wp-content/uploads/2010/05/napk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752600"/>
            <a:ext cx="4381500" cy="464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67672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Maybe Not Such A Great Idea!</a:t>
            </a:r>
          </a:p>
        </p:txBody>
      </p:sp>
      <p:pic>
        <p:nvPicPr>
          <p:cNvPr id="120834" name="Picture 2" descr="C:\Users\Ron\Pictures\Beer Moe's 1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447800"/>
            <a:ext cx="6350000" cy="48387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79405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on\Pictures\Homer's Drinking Buddi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0" y="889000"/>
            <a:ext cx="6985000" cy="5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95068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dirty="0"/>
              <a:t>Start-Up Process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00600"/>
          </a:xfrm>
        </p:spPr>
        <p:txBody>
          <a:bodyPr/>
          <a:lstStyle/>
          <a:p>
            <a:r>
              <a:rPr lang="en-US" dirty="0"/>
              <a:t>Stage 1</a:t>
            </a:r>
          </a:p>
          <a:p>
            <a:pPr lvl="1"/>
            <a:r>
              <a:rPr lang="en-US" sz="2800" dirty="0"/>
              <a:t>Idea Generation</a:t>
            </a:r>
          </a:p>
          <a:p>
            <a:pPr lvl="1"/>
            <a:r>
              <a:rPr lang="en-US" sz="2800" dirty="0"/>
              <a:t>Research</a:t>
            </a:r>
          </a:p>
          <a:p>
            <a:r>
              <a:rPr lang="en-US" dirty="0"/>
              <a:t>Stage 2</a:t>
            </a:r>
          </a:p>
          <a:p>
            <a:pPr lvl="1"/>
            <a:r>
              <a:rPr lang="en-US" sz="2800" dirty="0"/>
              <a:t>Technology (Scale)</a:t>
            </a:r>
          </a:p>
          <a:p>
            <a:pPr lvl="1"/>
            <a:r>
              <a:rPr lang="en-US" sz="2800" dirty="0"/>
              <a:t>Licensing/Idea Protection</a:t>
            </a:r>
          </a:p>
          <a:p>
            <a:pPr lvl="1"/>
            <a:r>
              <a:rPr lang="en-US" sz="2800" dirty="0"/>
              <a:t>Market Validation</a:t>
            </a:r>
          </a:p>
          <a:p>
            <a:pPr lvl="1"/>
            <a:r>
              <a:rPr lang="en-US" sz="2800" dirty="0"/>
              <a:t>Product (Data)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00600"/>
          </a:xfrm>
        </p:spPr>
        <p:txBody>
          <a:bodyPr/>
          <a:lstStyle/>
          <a:p>
            <a:r>
              <a:rPr lang="en-US" dirty="0"/>
              <a:t>Stage 3</a:t>
            </a:r>
          </a:p>
          <a:p>
            <a:pPr lvl="1"/>
            <a:r>
              <a:rPr lang="en-US" sz="2800" dirty="0"/>
              <a:t>Business Model</a:t>
            </a:r>
          </a:p>
          <a:p>
            <a:pPr lvl="1"/>
            <a:r>
              <a:rPr lang="en-US" sz="2800" dirty="0"/>
              <a:t>Business Plan</a:t>
            </a:r>
          </a:p>
          <a:p>
            <a:pPr lvl="1"/>
            <a:r>
              <a:rPr lang="en-US" sz="2800" dirty="0"/>
              <a:t>Management Team</a:t>
            </a:r>
          </a:p>
          <a:p>
            <a:r>
              <a:rPr lang="en-US" dirty="0"/>
              <a:t>Stage 4</a:t>
            </a:r>
          </a:p>
          <a:p>
            <a:pPr lvl="1"/>
            <a:r>
              <a:rPr lang="en-US" sz="2800" dirty="0"/>
              <a:t>Funding</a:t>
            </a:r>
          </a:p>
          <a:p>
            <a:pPr lvl="1"/>
            <a:r>
              <a:rPr lang="en-US" sz="2800" dirty="0"/>
              <a:t>Launch</a:t>
            </a:r>
          </a:p>
          <a:p>
            <a:pPr lvl="1"/>
            <a:r>
              <a:rPr lang="en-US" sz="2800" dirty="0"/>
              <a:t>Growth</a:t>
            </a:r>
          </a:p>
          <a:p>
            <a:pPr lvl="1"/>
            <a:r>
              <a:rPr lang="en-US" sz="2800" dirty="0"/>
              <a:t>Harvest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016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Are Your Businesses?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What are Your Web Development and Emerging Technology Needs?</a:t>
            </a:r>
          </a:p>
          <a:p>
            <a:r>
              <a:rPr lang="en-US" dirty="0"/>
              <a:t>Advisory Board Members?</a:t>
            </a:r>
          </a:p>
        </p:txBody>
      </p:sp>
    </p:spTree>
    <p:extLst>
      <p:ext uri="{BB962C8B-B14F-4D97-AF65-F5344CB8AC3E}">
        <p14:creationId xmlns:p14="http://schemas.microsoft.com/office/powerpoint/2010/main" val="2840497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Web Development Tools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23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14330</TotalTime>
  <Words>1030</Words>
  <Application>Microsoft Macintosh PowerPoint</Application>
  <PresentationFormat>On-screen Show (4:3)</PresentationFormat>
  <Paragraphs>217</Paragraphs>
  <Slides>36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Arial</vt:lpstr>
      <vt:lpstr>Calibri</vt:lpstr>
      <vt:lpstr>Office Theme</vt:lpstr>
      <vt:lpstr>InNOLEvation Challenge Workshop: Web Development and Emerging Technologies John Breed and Ron Frazier</vt:lpstr>
      <vt:lpstr>Ron Frazier</vt:lpstr>
      <vt:lpstr>What Inspires Many Startup Ideas?</vt:lpstr>
      <vt:lpstr>The Following Morning - Is This A Great Idea?</vt:lpstr>
      <vt:lpstr>Maybe Not Such A Great Idea!</vt:lpstr>
      <vt:lpstr>PowerPoint Presentation</vt:lpstr>
      <vt:lpstr>Start-Up Process Model</vt:lpstr>
      <vt:lpstr>What Are Your Businesses?</vt:lpstr>
      <vt:lpstr>Web Development Tools</vt:lpstr>
      <vt:lpstr>Web Development Tools</vt:lpstr>
      <vt:lpstr>Web Development Tools Comparisons</vt:lpstr>
      <vt:lpstr>www.wordpress.org</vt:lpstr>
      <vt:lpstr>Far Easier - FourHourBlog.com/Shopify</vt:lpstr>
      <vt:lpstr>Recommendations Simplest Approach</vt:lpstr>
      <vt:lpstr>Recommendation If You Hire A Web Developer</vt:lpstr>
      <vt:lpstr>Pay-Per-Click (PPC) Advertising and Testing</vt:lpstr>
      <vt:lpstr>Market Sizing and Keyword Suggestion Tools</vt:lpstr>
      <vt:lpstr>Low Cost Domain Registration</vt:lpstr>
      <vt:lpstr>Inexpensive but Dependable Hosting Services</vt:lpstr>
      <vt:lpstr>Royalty-Free Photos and Materials</vt:lpstr>
      <vt:lpstr>Excellent Local Photography/Video</vt:lpstr>
      <vt:lpstr>E-mail Sign-up Tracking and Scheduling Autoresponders</vt:lpstr>
      <vt:lpstr>Software for Understanding Web Traffic (Web Analytics)</vt:lpstr>
      <vt:lpstr>A/B Testing Software</vt:lpstr>
      <vt:lpstr>Low-Cost Toll-Free Numbers</vt:lpstr>
      <vt:lpstr>Checking Competitive Site Traffic</vt:lpstr>
      <vt:lpstr>Freelance Designers and Programmers</vt:lpstr>
      <vt:lpstr>PowerPoint Presentation</vt:lpstr>
      <vt:lpstr>Emerging Technologies</vt:lpstr>
      <vt:lpstr>Mobile Apps Development</vt:lpstr>
      <vt:lpstr>3D Printing</vt:lpstr>
      <vt:lpstr>Virtual Reality</vt:lpstr>
      <vt:lpstr>Some Incredible FSU Resources</vt:lpstr>
      <vt:lpstr>Incredible FSU Resources</vt:lpstr>
      <vt:lpstr>Emerging Technologies</vt:lpstr>
      <vt:lpstr>THANK YOU! Please Feel Free To Reach Out Ron Frazier rlfrazier@jmc.fsu.edu </vt:lpstr>
    </vt:vector>
  </TitlesOfParts>
  <Company>Toshiba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Ron</dc:creator>
  <cp:lastModifiedBy>Ron Frazier</cp:lastModifiedBy>
  <cp:revision>186</cp:revision>
  <dcterms:created xsi:type="dcterms:W3CDTF">2011-05-30T12:25:06Z</dcterms:created>
  <dcterms:modified xsi:type="dcterms:W3CDTF">2021-10-19T15:58:24Z</dcterms:modified>
</cp:coreProperties>
</file>