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56" r:id="rId2"/>
    <p:sldId id="371" r:id="rId3"/>
    <p:sldId id="372" r:id="rId4"/>
    <p:sldId id="373" r:id="rId5"/>
    <p:sldId id="374" r:id="rId6"/>
    <p:sldId id="375" r:id="rId7"/>
    <p:sldId id="376" r:id="rId8"/>
    <p:sldId id="377" r:id="rId9"/>
    <p:sldId id="378" r:id="rId10"/>
    <p:sldId id="379" r:id="rId11"/>
    <p:sldId id="441" r:id="rId12"/>
    <p:sldId id="381" r:id="rId13"/>
    <p:sldId id="382" r:id="rId14"/>
    <p:sldId id="383" r:id="rId15"/>
    <p:sldId id="384" r:id="rId16"/>
    <p:sldId id="385" r:id="rId17"/>
    <p:sldId id="393" r:id="rId18"/>
    <p:sldId id="386" r:id="rId19"/>
    <p:sldId id="395" r:id="rId20"/>
    <p:sldId id="387" r:id="rId21"/>
    <p:sldId id="397" r:id="rId22"/>
    <p:sldId id="396" r:id="rId23"/>
    <p:sldId id="389" r:id="rId24"/>
    <p:sldId id="390" r:id="rId25"/>
    <p:sldId id="398" r:id="rId26"/>
    <p:sldId id="400" r:id="rId27"/>
    <p:sldId id="401" r:id="rId28"/>
    <p:sldId id="429" r:id="rId29"/>
    <p:sldId id="427" r:id="rId30"/>
    <p:sldId id="403" r:id="rId31"/>
    <p:sldId id="428" r:id="rId32"/>
    <p:sldId id="402" r:id="rId33"/>
    <p:sldId id="406" r:id="rId34"/>
    <p:sldId id="407" r:id="rId35"/>
    <p:sldId id="408" r:id="rId36"/>
    <p:sldId id="409" r:id="rId37"/>
    <p:sldId id="410" r:id="rId38"/>
    <p:sldId id="411" r:id="rId39"/>
    <p:sldId id="450" r:id="rId40"/>
    <p:sldId id="412" r:id="rId41"/>
    <p:sldId id="413" r:id="rId42"/>
    <p:sldId id="414" r:id="rId43"/>
    <p:sldId id="415" r:id="rId44"/>
    <p:sldId id="430" r:id="rId45"/>
    <p:sldId id="416" r:id="rId46"/>
    <p:sldId id="432" r:id="rId47"/>
    <p:sldId id="404" r:id="rId48"/>
    <p:sldId id="405" r:id="rId49"/>
    <p:sldId id="433" r:id="rId50"/>
    <p:sldId id="451" r:id="rId51"/>
    <p:sldId id="434" r:id="rId52"/>
    <p:sldId id="435" r:id="rId53"/>
    <p:sldId id="449"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rahim Montazeri" initials="EM" lastIdx="1" clrIdx="0">
    <p:extLst>
      <p:ext uri="{19B8F6BF-5375-455C-9EA6-DF929625EA0E}">
        <p15:presenceInfo xmlns:p15="http://schemas.microsoft.com/office/powerpoint/2012/main" userId="1449d83a05bda9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1" autoAdjust="0"/>
    <p:restoredTop sz="94660"/>
  </p:normalViewPr>
  <p:slideViewPr>
    <p:cSldViewPr snapToGrid="0">
      <p:cViewPr varScale="1">
        <p:scale>
          <a:sx n="112" d="100"/>
          <a:sy n="112" d="100"/>
        </p:scale>
        <p:origin x="976"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9344B-D7FA-3147-9816-A7DE541EFA6F}" type="doc">
      <dgm:prSet loTypeId="urn:microsoft.com/office/officeart/2005/8/layout/pyramid1" loCatId="" qsTypeId="urn:microsoft.com/office/officeart/2005/8/quickstyle/simple3" qsCatId="simple" csTypeId="urn:microsoft.com/office/officeart/2005/8/colors/accent1_2" csCatId="accent1" phldr="1"/>
      <dgm:spPr/>
    </dgm:pt>
    <dgm:pt modelId="{5A4F9121-6F26-6942-8C4D-6BF0622D9F59}">
      <dgm:prSet phldrT="[Text]" custT="1"/>
      <dgm:spPr/>
      <dgm:t>
        <a:bodyPr/>
        <a:lstStyle/>
        <a:p>
          <a:r>
            <a:rPr lang="en-US" sz="2000" dirty="0">
              <a:solidFill>
                <a:schemeClr val="tx1"/>
              </a:solidFill>
            </a:rPr>
            <a:t>Patents</a:t>
          </a:r>
        </a:p>
      </dgm:t>
    </dgm:pt>
    <dgm:pt modelId="{2E81FD04-4DFF-DA45-9B03-81A2D1230874}" type="parTrans" cxnId="{BEEF4802-5D8C-C14A-973F-9C021935C6D5}">
      <dgm:prSet/>
      <dgm:spPr/>
      <dgm:t>
        <a:bodyPr/>
        <a:lstStyle/>
        <a:p>
          <a:endParaRPr lang="en-US" sz="2800"/>
        </a:p>
      </dgm:t>
    </dgm:pt>
    <dgm:pt modelId="{9AB0605B-CF07-0D4D-A66D-BB29A5EE6A00}" type="sibTrans" cxnId="{BEEF4802-5D8C-C14A-973F-9C021935C6D5}">
      <dgm:prSet/>
      <dgm:spPr/>
      <dgm:t>
        <a:bodyPr/>
        <a:lstStyle/>
        <a:p>
          <a:endParaRPr lang="en-US" sz="2800"/>
        </a:p>
      </dgm:t>
    </dgm:pt>
    <dgm:pt modelId="{7BD0802C-3945-A14F-AEF5-355196C3790A}">
      <dgm:prSet phldrT="[Text]" custT="1"/>
      <dgm:spPr/>
      <dgm:t>
        <a:bodyPr/>
        <a:lstStyle/>
        <a:p>
          <a:r>
            <a:rPr lang="en-US" sz="2000" dirty="0"/>
            <a:t>Trademarks</a:t>
          </a:r>
        </a:p>
      </dgm:t>
    </dgm:pt>
    <dgm:pt modelId="{7F47719F-9860-1845-9CA2-725CE5F1CAEA}" type="parTrans" cxnId="{A226EE21-15DE-2041-A590-FD6510B6671A}">
      <dgm:prSet/>
      <dgm:spPr/>
      <dgm:t>
        <a:bodyPr/>
        <a:lstStyle/>
        <a:p>
          <a:endParaRPr lang="en-US" sz="2800"/>
        </a:p>
      </dgm:t>
    </dgm:pt>
    <dgm:pt modelId="{D08FEF99-FC3E-3A4F-B9A4-7DF062DE582E}" type="sibTrans" cxnId="{A226EE21-15DE-2041-A590-FD6510B6671A}">
      <dgm:prSet/>
      <dgm:spPr/>
      <dgm:t>
        <a:bodyPr/>
        <a:lstStyle/>
        <a:p>
          <a:endParaRPr lang="en-US" sz="2800"/>
        </a:p>
      </dgm:t>
    </dgm:pt>
    <dgm:pt modelId="{E0647EA4-C6D0-194E-AB71-917571C694B9}">
      <dgm:prSet phldrT="[Text]" custT="1"/>
      <dgm:spPr/>
      <dgm:t>
        <a:bodyPr/>
        <a:lstStyle/>
        <a:p>
          <a:r>
            <a:rPr lang="en-US" sz="2000" dirty="0"/>
            <a:t>Trade Secrets</a:t>
          </a:r>
        </a:p>
      </dgm:t>
    </dgm:pt>
    <dgm:pt modelId="{772E9E44-7C72-5C4F-B08F-01171085A6A9}" type="parTrans" cxnId="{AB7C619A-D4AC-3F47-B8D4-F81633354761}">
      <dgm:prSet/>
      <dgm:spPr/>
      <dgm:t>
        <a:bodyPr/>
        <a:lstStyle/>
        <a:p>
          <a:endParaRPr lang="en-US" sz="2800"/>
        </a:p>
      </dgm:t>
    </dgm:pt>
    <dgm:pt modelId="{714C491F-465B-914C-BCA4-A1EA81BBA3B6}" type="sibTrans" cxnId="{AB7C619A-D4AC-3F47-B8D4-F81633354761}">
      <dgm:prSet/>
      <dgm:spPr/>
      <dgm:t>
        <a:bodyPr/>
        <a:lstStyle/>
        <a:p>
          <a:endParaRPr lang="en-US" sz="2800"/>
        </a:p>
      </dgm:t>
    </dgm:pt>
    <dgm:pt modelId="{92AAD37D-F008-A94A-9AC1-FD7B97104EF0}">
      <dgm:prSet custT="1"/>
      <dgm:spPr/>
      <dgm:t>
        <a:bodyPr/>
        <a:lstStyle/>
        <a:p>
          <a:r>
            <a:rPr lang="en-US" sz="2000" dirty="0"/>
            <a:t>Copyrights</a:t>
          </a:r>
        </a:p>
      </dgm:t>
    </dgm:pt>
    <dgm:pt modelId="{E980C261-26BE-0347-81AE-396FDFEC1804}" type="parTrans" cxnId="{7CB1FECB-F9B7-394E-BD14-698E054194B9}">
      <dgm:prSet/>
      <dgm:spPr/>
      <dgm:t>
        <a:bodyPr/>
        <a:lstStyle/>
        <a:p>
          <a:endParaRPr lang="en-US" sz="2800"/>
        </a:p>
      </dgm:t>
    </dgm:pt>
    <dgm:pt modelId="{C3AACB25-BCBB-C240-8486-15A54CDCE959}" type="sibTrans" cxnId="{7CB1FECB-F9B7-394E-BD14-698E054194B9}">
      <dgm:prSet/>
      <dgm:spPr/>
      <dgm:t>
        <a:bodyPr/>
        <a:lstStyle/>
        <a:p>
          <a:endParaRPr lang="en-US" sz="2800"/>
        </a:p>
      </dgm:t>
    </dgm:pt>
    <dgm:pt modelId="{3393E2CD-F24A-CD4B-AC1D-803F3CF376AC}" type="pres">
      <dgm:prSet presAssocID="{1CB9344B-D7FA-3147-9816-A7DE541EFA6F}" presName="Name0" presStyleCnt="0">
        <dgm:presLayoutVars>
          <dgm:dir/>
          <dgm:animLvl val="lvl"/>
          <dgm:resizeHandles val="exact"/>
        </dgm:presLayoutVars>
      </dgm:prSet>
      <dgm:spPr/>
    </dgm:pt>
    <dgm:pt modelId="{33EDC731-08B6-EA4A-B3F8-3259D86C1489}" type="pres">
      <dgm:prSet presAssocID="{5A4F9121-6F26-6942-8C4D-6BF0622D9F59}" presName="Name8" presStyleCnt="0"/>
      <dgm:spPr/>
    </dgm:pt>
    <dgm:pt modelId="{9D2DD0E2-702C-874F-9FAA-9193C254322B}" type="pres">
      <dgm:prSet presAssocID="{5A4F9121-6F26-6942-8C4D-6BF0622D9F59}" presName="level" presStyleLbl="node1" presStyleIdx="0" presStyleCnt="4" custLinFactNeighborY="-856">
        <dgm:presLayoutVars>
          <dgm:chMax val="1"/>
          <dgm:bulletEnabled val="1"/>
        </dgm:presLayoutVars>
      </dgm:prSet>
      <dgm:spPr/>
    </dgm:pt>
    <dgm:pt modelId="{CD56CB90-B159-7649-8FAF-C6A7D86FAD2B}" type="pres">
      <dgm:prSet presAssocID="{5A4F9121-6F26-6942-8C4D-6BF0622D9F59}" presName="levelTx" presStyleLbl="revTx" presStyleIdx="0" presStyleCnt="0">
        <dgm:presLayoutVars>
          <dgm:chMax val="1"/>
          <dgm:bulletEnabled val="1"/>
        </dgm:presLayoutVars>
      </dgm:prSet>
      <dgm:spPr/>
    </dgm:pt>
    <dgm:pt modelId="{328D48F8-5828-CE42-AB37-541C52A20552}" type="pres">
      <dgm:prSet presAssocID="{7BD0802C-3945-A14F-AEF5-355196C3790A}" presName="Name8" presStyleCnt="0"/>
      <dgm:spPr/>
    </dgm:pt>
    <dgm:pt modelId="{4FF36500-FC3F-934A-914A-48CE946881BD}" type="pres">
      <dgm:prSet presAssocID="{7BD0802C-3945-A14F-AEF5-355196C3790A}" presName="level" presStyleLbl="node1" presStyleIdx="1" presStyleCnt="4">
        <dgm:presLayoutVars>
          <dgm:chMax val="1"/>
          <dgm:bulletEnabled val="1"/>
        </dgm:presLayoutVars>
      </dgm:prSet>
      <dgm:spPr/>
    </dgm:pt>
    <dgm:pt modelId="{C52F6AD0-F77C-BF46-879E-FB5E1175E83D}" type="pres">
      <dgm:prSet presAssocID="{7BD0802C-3945-A14F-AEF5-355196C3790A}" presName="levelTx" presStyleLbl="revTx" presStyleIdx="0" presStyleCnt="0">
        <dgm:presLayoutVars>
          <dgm:chMax val="1"/>
          <dgm:bulletEnabled val="1"/>
        </dgm:presLayoutVars>
      </dgm:prSet>
      <dgm:spPr/>
    </dgm:pt>
    <dgm:pt modelId="{63783A62-1764-C54A-955F-D8C09065C8D5}" type="pres">
      <dgm:prSet presAssocID="{92AAD37D-F008-A94A-9AC1-FD7B97104EF0}" presName="Name8" presStyleCnt="0"/>
      <dgm:spPr/>
    </dgm:pt>
    <dgm:pt modelId="{01A6359E-C0A7-2E4A-981A-8A0E9F2EE46D}" type="pres">
      <dgm:prSet presAssocID="{92AAD37D-F008-A94A-9AC1-FD7B97104EF0}" presName="level" presStyleLbl="node1" presStyleIdx="2" presStyleCnt="4">
        <dgm:presLayoutVars>
          <dgm:chMax val="1"/>
          <dgm:bulletEnabled val="1"/>
        </dgm:presLayoutVars>
      </dgm:prSet>
      <dgm:spPr/>
    </dgm:pt>
    <dgm:pt modelId="{7220B95D-348E-5942-BDCE-68C60FFA882C}" type="pres">
      <dgm:prSet presAssocID="{92AAD37D-F008-A94A-9AC1-FD7B97104EF0}" presName="levelTx" presStyleLbl="revTx" presStyleIdx="0" presStyleCnt="0">
        <dgm:presLayoutVars>
          <dgm:chMax val="1"/>
          <dgm:bulletEnabled val="1"/>
        </dgm:presLayoutVars>
      </dgm:prSet>
      <dgm:spPr/>
    </dgm:pt>
    <dgm:pt modelId="{95D8E88A-307E-1841-ABA1-83EB675E92CC}" type="pres">
      <dgm:prSet presAssocID="{E0647EA4-C6D0-194E-AB71-917571C694B9}" presName="Name8" presStyleCnt="0"/>
      <dgm:spPr/>
    </dgm:pt>
    <dgm:pt modelId="{A2FDADCA-4B2F-9E4F-A68A-01928A618D70}" type="pres">
      <dgm:prSet presAssocID="{E0647EA4-C6D0-194E-AB71-917571C694B9}" presName="level" presStyleLbl="node1" presStyleIdx="3" presStyleCnt="4">
        <dgm:presLayoutVars>
          <dgm:chMax val="1"/>
          <dgm:bulletEnabled val="1"/>
        </dgm:presLayoutVars>
      </dgm:prSet>
      <dgm:spPr/>
    </dgm:pt>
    <dgm:pt modelId="{8129BF4B-42A4-9A4E-82D5-B2AD352481B5}" type="pres">
      <dgm:prSet presAssocID="{E0647EA4-C6D0-194E-AB71-917571C694B9}" presName="levelTx" presStyleLbl="revTx" presStyleIdx="0" presStyleCnt="0">
        <dgm:presLayoutVars>
          <dgm:chMax val="1"/>
          <dgm:bulletEnabled val="1"/>
        </dgm:presLayoutVars>
      </dgm:prSet>
      <dgm:spPr/>
    </dgm:pt>
  </dgm:ptLst>
  <dgm:cxnLst>
    <dgm:cxn modelId="{BEEF4802-5D8C-C14A-973F-9C021935C6D5}" srcId="{1CB9344B-D7FA-3147-9816-A7DE541EFA6F}" destId="{5A4F9121-6F26-6942-8C4D-6BF0622D9F59}" srcOrd="0" destOrd="0" parTransId="{2E81FD04-4DFF-DA45-9B03-81A2D1230874}" sibTransId="{9AB0605B-CF07-0D4D-A66D-BB29A5EE6A00}"/>
    <dgm:cxn modelId="{496ED816-2EF0-B24E-B0CA-C85D02E10688}" type="presOf" srcId="{7BD0802C-3945-A14F-AEF5-355196C3790A}" destId="{4FF36500-FC3F-934A-914A-48CE946881BD}" srcOrd="0" destOrd="0" presId="urn:microsoft.com/office/officeart/2005/8/layout/pyramid1"/>
    <dgm:cxn modelId="{CC5B1317-AF1B-DC4F-B834-73EB0BCF76E8}" type="presOf" srcId="{92AAD37D-F008-A94A-9AC1-FD7B97104EF0}" destId="{01A6359E-C0A7-2E4A-981A-8A0E9F2EE46D}" srcOrd="0" destOrd="0" presId="urn:microsoft.com/office/officeart/2005/8/layout/pyramid1"/>
    <dgm:cxn modelId="{A226EE21-15DE-2041-A590-FD6510B6671A}" srcId="{1CB9344B-D7FA-3147-9816-A7DE541EFA6F}" destId="{7BD0802C-3945-A14F-AEF5-355196C3790A}" srcOrd="1" destOrd="0" parTransId="{7F47719F-9860-1845-9CA2-725CE5F1CAEA}" sibTransId="{D08FEF99-FC3E-3A4F-B9A4-7DF062DE582E}"/>
    <dgm:cxn modelId="{263AF324-35DA-4149-9492-939138464F02}" type="presOf" srcId="{E0647EA4-C6D0-194E-AB71-917571C694B9}" destId="{8129BF4B-42A4-9A4E-82D5-B2AD352481B5}" srcOrd="1" destOrd="0" presId="urn:microsoft.com/office/officeart/2005/8/layout/pyramid1"/>
    <dgm:cxn modelId="{7F99134F-6180-B641-96F4-A483B7367783}" type="presOf" srcId="{92AAD37D-F008-A94A-9AC1-FD7B97104EF0}" destId="{7220B95D-348E-5942-BDCE-68C60FFA882C}" srcOrd="1" destOrd="0" presId="urn:microsoft.com/office/officeart/2005/8/layout/pyramid1"/>
    <dgm:cxn modelId="{F16C2D54-D6E7-174F-A3CA-CFE08165A7FB}" type="presOf" srcId="{7BD0802C-3945-A14F-AEF5-355196C3790A}" destId="{C52F6AD0-F77C-BF46-879E-FB5E1175E83D}" srcOrd="1" destOrd="0" presId="urn:microsoft.com/office/officeart/2005/8/layout/pyramid1"/>
    <dgm:cxn modelId="{A880906C-195C-7C46-B46A-6C5E3F22DC4D}" type="presOf" srcId="{1CB9344B-D7FA-3147-9816-A7DE541EFA6F}" destId="{3393E2CD-F24A-CD4B-AC1D-803F3CF376AC}" srcOrd="0" destOrd="0" presId="urn:microsoft.com/office/officeart/2005/8/layout/pyramid1"/>
    <dgm:cxn modelId="{8305AC84-2C91-F548-A35F-58D358486474}" type="presOf" srcId="{E0647EA4-C6D0-194E-AB71-917571C694B9}" destId="{A2FDADCA-4B2F-9E4F-A68A-01928A618D70}" srcOrd="0" destOrd="0" presId="urn:microsoft.com/office/officeart/2005/8/layout/pyramid1"/>
    <dgm:cxn modelId="{6D120097-386D-2D40-848D-D98A29765710}" type="presOf" srcId="{5A4F9121-6F26-6942-8C4D-6BF0622D9F59}" destId="{9D2DD0E2-702C-874F-9FAA-9193C254322B}" srcOrd="0" destOrd="0" presId="urn:microsoft.com/office/officeart/2005/8/layout/pyramid1"/>
    <dgm:cxn modelId="{AB7C619A-D4AC-3F47-B8D4-F81633354761}" srcId="{1CB9344B-D7FA-3147-9816-A7DE541EFA6F}" destId="{E0647EA4-C6D0-194E-AB71-917571C694B9}" srcOrd="3" destOrd="0" parTransId="{772E9E44-7C72-5C4F-B08F-01171085A6A9}" sibTransId="{714C491F-465B-914C-BCA4-A1EA81BBA3B6}"/>
    <dgm:cxn modelId="{7CB1FECB-F9B7-394E-BD14-698E054194B9}" srcId="{1CB9344B-D7FA-3147-9816-A7DE541EFA6F}" destId="{92AAD37D-F008-A94A-9AC1-FD7B97104EF0}" srcOrd="2" destOrd="0" parTransId="{E980C261-26BE-0347-81AE-396FDFEC1804}" sibTransId="{C3AACB25-BCBB-C240-8486-15A54CDCE959}"/>
    <dgm:cxn modelId="{1F08EBE5-ABE8-4943-86B6-7CDB55E858FF}" type="presOf" srcId="{5A4F9121-6F26-6942-8C4D-6BF0622D9F59}" destId="{CD56CB90-B159-7649-8FAF-C6A7D86FAD2B}" srcOrd="1" destOrd="0" presId="urn:microsoft.com/office/officeart/2005/8/layout/pyramid1"/>
    <dgm:cxn modelId="{7B65D7CA-4834-B540-96C2-205BC4E43FA3}" type="presParOf" srcId="{3393E2CD-F24A-CD4B-AC1D-803F3CF376AC}" destId="{33EDC731-08B6-EA4A-B3F8-3259D86C1489}" srcOrd="0" destOrd="0" presId="urn:microsoft.com/office/officeart/2005/8/layout/pyramid1"/>
    <dgm:cxn modelId="{E8B380B7-762A-0A44-B675-B7B52964E572}" type="presParOf" srcId="{33EDC731-08B6-EA4A-B3F8-3259D86C1489}" destId="{9D2DD0E2-702C-874F-9FAA-9193C254322B}" srcOrd="0" destOrd="0" presId="urn:microsoft.com/office/officeart/2005/8/layout/pyramid1"/>
    <dgm:cxn modelId="{A6DDBF4A-AF59-4C44-BC59-9364EF8CA564}" type="presParOf" srcId="{33EDC731-08B6-EA4A-B3F8-3259D86C1489}" destId="{CD56CB90-B159-7649-8FAF-C6A7D86FAD2B}" srcOrd="1" destOrd="0" presId="urn:microsoft.com/office/officeart/2005/8/layout/pyramid1"/>
    <dgm:cxn modelId="{1EAA2C61-5FA8-F54B-A2FC-109B6F563FA1}" type="presParOf" srcId="{3393E2CD-F24A-CD4B-AC1D-803F3CF376AC}" destId="{328D48F8-5828-CE42-AB37-541C52A20552}" srcOrd="1" destOrd="0" presId="urn:microsoft.com/office/officeart/2005/8/layout/pyramid1"/>
    <dgm:cxn modelId="{B4AD1607-72AD-294B-9172-6839C01050C5}" type="presParOf" srcId="{328D48F8-5828-CE42-AB37-541C52A20552}" destId="{4FF36500-FC3F-934A-914A-48CE946881BD}" srcOrd="0" destOrd="0" presId="urn:microsoft.com/office/officeart/2005/8/layout/pyramid1"/>
    <dgm:cxn modelId="{009BFF08-689A-8A4C-BDA4-D1B5DD66D913}" type="presParOf" srcId="{328D48F8-5828-CE42-AB37-541C52A20552}" destId="{C52F6AD0-F77C-BF46-879E-FB5E1175E83D}" srcOrd="1" destOrd="0" presId="urn:microsoft.com/office/officeart/2005/8/layout/pyramid1"/>
    <dgm:cxn modelId="{BDE49A44-E333-F54D-8B52-D284A2D9D059}" type="presParOf" srcId="{3393E2CD-F24A-CD4B-AC1D-803F3CF376AC}" destId="{63783A62-1764-C54A-955F-D8C09065C8D5}" srcOrd="2" destOrd="0" presId="urn:microsoft.com/office/officeart/2005/8/layout/pyramid1"/>
    <dgm:cxn modelId="{376B1A6C-9F84-434D-9644-12C333E2FAA8}" type="presParOf" srcId="{63783A62-1764-C54A-955F-D8C09065C8D5}" destId="{01A6359E-C0A7-2E4A-981A-8A0E9F2EE46D}" srcOrd="0" destOrd="0" presId="urn:microsoft.com/office/officeart/2005/8/layout/pyramid1"/>
    <dgm:cxn modelId="{A070E24A-1DBA-0942-8D28-AA9C2797A98D}" type="presParOf" srcId="{63783A62-1764-C54A-955F-D8C09065C8D5}" destId="{7220B95D-348E-5942-BDCE-68C60FFA882C}" srcOrd="1" destOrd="0" presId="urn:microsoft.com/office/officeart/2005/8/layout/pyramid1"/>
    <dgm:cxn modelId="{383910A1-B566-ED43-8FFC-8AFE20480DD4}" type="presParOf" srcId="{3393E2CD-F24A-CD4B-AC1D-803F3CF376AC}" destId="{95D8E88A-307E-1841-ABA1-83EB675E92CC}" srcOrd="3" destOrd="0" presId="urn:microsoft.com/office/officeart/2005/8/layout/pyramid1"/>
    <dgm:cxn modelId="{97A8F31A-C558-B44D-9206-60AA20CD3E2A}" type="presParOf" srcId="{95D8E88A-307E-1841-ABA1-83EB675E92CC}" destId="{A2FDADCA-4B2F-9E4F-A68A-01928A618D70}" srcOrd="0" destOrd="0" presId="urn:microsoft.com/office/officeart/2005/8/layout/pyramid1"/>
    <dgm:cxn modelId="{58315390-4C61-554B-ADD9-9B3C6206BAD9}" type="presParOf" srcId="{95D8E88A-307E-1841-ABA1-83EB675E92CC}" destId="{8129BF4B-42A4-9A4E-82D5-B2AD352481B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DD0E2-702C-874F-9FAA-9193C254322B}">
      <dsp:nvSpPr>
        <dsp:cNvPr id="0" name=""/>
        <dsp:cNvSpPr/>
      </dsp:nvSpPr>
      <dsp:spPr>
        <a:xfrm>
          <a:off x="2286000" y="0"/>
          <a:ext cx="1524000" cy="1016000"/>
        </a:xfrm>
        <a:prstGeom prst="trapezoid">
          <a:avLst>
            <a:gd name="adj" fmla="val 7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Patents</a:t>
          </a:r>
        </a:p>
      </dsp:txBody>
      <dsp:txXfrm>
        <a:off x="2286000" y="0"/>
        <a:ext cx="1524000" cy="1016000"/>
      </dsp:txXfrm>
    </dsp:sp>
    <dsp:sp modelId="{4FF36500-FC3F-934A-914A-48CE946881BD}">
      <dsp:nvSpPr>
        <dsp:cNvPr id="0" name=""/>
        <dsp:cNvSpPr/>
      </dsp:nvSpPr>
      <dsp:spPr>
        <a:xfrm>
          <a:off x="1524000" y="1015999"/>
          <a:ext cx="3048000" cy="1016000"/>
        </a:xfrm>
        <a:prstGeom prst="trapezoid">
          <a:avLst>
            <a:gd name="adj" fmla="val 7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Trademarks</a:t>
          </a:r>
        </a:p>
      </dsp:txBody>
      <dsp:txXfrm>
        <a:off x="2057400" y="1015999"/>
        <a:ext cx="1981200" cy="1016000"/>
      </dsp:txXfrm>
    </dsp:sp>
    <dsp:sp modelId="{01A6359E-C0A7-2E4A-981A-8A0E9F2EE46D}">
      <dsp:nvSpPr>
        <dsp:cNvPr id="0" name=""/>
        <dsp:cNvSpPr/>
      </dsp:nvSpPr>
      <dsp:spPr>
        <a:xfrm>
          <a:off x="762000" y="2031999"/>
          <a:ext cx="4572000" cy="1016000"/>
        </a:xfrm>
        <a:prstGeom prst="trapezoid">
          <a:avLst>
            <a:gd name="adj" fmla="val 7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Copyrights</a:t>
          </a:r>
        </a:p>
      </dsp:txBody>
      <dsp:txXfrm>
        <a:off x="1562100" y="2031999"/>
        <a:ext cx="2971800" cy="1016000"/>
      </dsp:txXfrm>
    </dsp:sp>
    <dsp:sp modelId="{A2FDADCA-4B2F-9E4F-A68A-01928A618D70}">
      <dsp:nvSpPr>
        <dsp:cNvPr id="0" name=""/>
        <dsp:cNvSpPr/>
      </dsp:nvSpPr>
      <dsp:spPr>
        <a:xfrm>
          <a:off x="0" y="3047999"/>
          <a:ext cx="6096000" cy="1016000"/>
        </a:xfrm>
        <a:prstGeom prst="trapezoid">
          <a:avLst>
            <a:gd name="adj" fmla="val 7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Trade Secrets</a:t>
          </a:r>
        </a:p>
      </dsp:txBody>
      <dsp:txXfrm>
        <a:off x="1066799" y="3047999"/>
        <a:ext cx="396240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AA544-BFF9-9941-838E-4B40439639F7}" type="datetimeFigureOut">
              <a:rPr lang="en-US" smtClean="0"/>
              <a:t>11/12/21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9B522-94D0-074F-BE42-BB25891E45F8}" type="slidenum">
              <a:rPr lang="en-US" smtClean="0"/>
              <a:t>‹#›</a:t>
            </a:fld>
            <a:endParaRPr lang="en-US" dirty="0"/>
          </a:p>
        </p:txBody>
      </p:sp>
    </p:spTree>
    <p:extLst>
      <p:ext uri="{BB962C8B-B14F-4D97-AF65-F5344CB8AC3E}">
        <p14:creationId xmlns:p14="http://schemas.microsoft.com/office/powerpoint/2010/main" val="379378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r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23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0179" y="5237655"/>
            <a:ext cx="9681195" cy="384067"/>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880179" y="464208"/>
            <a:ext cx="9681195" cy="4642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80179" y="5621722"/>
            <a:ext cx="9681195" cy="734628"/>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320800" y="6356350"/>
            <a:ext cx="2844800" cy="365125"/>
          </a:xfrm>
          <a:prstGeom prst="rect">
            <a:avLst/>
          </a:prstGeom>
        </p:spPr>
        <p:txBody>
          <a:bodyPr/>
          <a:lstStyle/>
          <a:p>
            <a:fld id="{6E2734E8-5DCC-4782-8BFB-494B1CE46802}" type="datetimeFigureOut">
              <a:rPr lang="en-US" smtClean="0"/>
              <a:t>11/12/21</a:t>
            </a:fld>
            <a:endParaRPr lang="en-US" dirty="0"/>
          </a:p>
        </p:txBody>
      </p:sp>
      <p:sp>
        <p:nvSpPr>
          <p:cNvPr id="6" name="Footer Placeholder 5"/>
          <p:cNvSpPr>
            <a:spLocks noGrp="1"/>
          </p:cNvSpPr>
          <p:nvPr>
            <p:ph type="ftr" sz="quarter" idx="11"/>
          </p:nvPr>
        </p:nvSpPr>
        <p:spPr>
          <a:xfrm>
            <a:off x="4521200" y="6356350"/>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dirty="0"/>
          </a:p>
        </p:txBody>
      </p:sp>
    </p:spTree>
    <p:extLst>
      <p:ext uri="{BB962C8B-B14F-4D97-AF65-F5344CB8AC3E}">
        <p14:creationId xmlns:p14="http://schemas.microsoft.com/office/powerpoint/2010/main" val="133795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89574" y="2130426"/>
            <a:ext cx="8239648" cy="1470025"/>
          </a:xfrm>
        </p:spPr>
        <p:txBody>
          <a:bodyPr/>
          <a:lstStyle>
            <a:lvl1pPr>
              <a:defRPr b="0" i="0">
                <a:solidFill>
                  <a:schemeClr val="bg1"/>
                </a:solidFill>
                <a:effectLst>
                  <a:outerShdw blurRad="38100" dist="38100" dir="2700000" algn="tl">
                    <a:srgbClr val="000000">
                      <a:alpha val="43137"/>
                    </a:srgbClr>
                  </a:outerShdw>
                </a:effectLst>
                <a:latin typeface="+mj-lt"/>
                <a:cs typeface="Times New Roman"/>
              </a:defRPr>
            </a:lvl1pPr>
          </a:lstStyle>
          <a:p>
            <a:r>
              <a:rPr lang="en-US" dirty="0"/>
              <a:t>CLICK TO EDIT MASTER TITLE STYLE</a:t>
            </a:r>
          </a:p>
        </p:txBody>
      </p:sp>
      <p:sp>
        <p:nvSpPr>
          <p:cNvPr id="3" name="Subtitle 2"/>
          <p:cNvSpPr>
            <a:spLocks noGrp="1"/>
          </p:cNvSpPr>
          <p:nvPr>
            <p:ph type="subTitle" idx="1"/>
          </p:nvPr>
        </p:nvSpPr>
        <p:spPr>
          <a:xfrm>
            <a:off x="1909187" y="4883499"/>
            <a:ext cx="8284866" cy="956267"/>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330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897"/>
            <a:ext cx="10972800" cy="972205"/>
          </a:xfrm>
        </p:spPr>
        <p:txBody>
          <a:bodyPr/>
          <a:lstStyle>
            <a:lvl1pPr>
              <a:defRPr b="0" i="0">
                <a:latin typeface="+mj-lt"/>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609600" y="2347308"/>
            <a:ext cx="10972800" cy="3700025"/>
          </a:xfrm>
        </p:spPr>
        <p:txBody>
          <a:bodyPr/>
          <a:lstStyle>
            <a:lvl1pPr>
              <a:defRPr b="0" i="0">
                <a:latin typeface="+mj-lt"/>
                <a:cs typeface="Arial"/>
              </a:defRPr>
            </a:lvl1pPr>
            <a:lvl2pPr>
              <a:defRPr b="0" i="0">
                <a:latin typeface="+mj-lt"/>
                <a:cs typeface="Arial"/>
              </a:defRPr>
            </a:lvl2pPr>
            <a:lvl3pPr>
              <a:defRPr b="0" i="0">
                <a:latin typeface="+mj-lt"/>
                <a:cs typeface="Arial"/>
              </a:defRPr>
            </a:lvl3pPr>
            <a:lvl4pPr>
              <a:defRPr b="0" i="0">
                <a:latin typeface="+mj-lt"/>
                <a:cs typeface="Arial"/>
              </a:defRPr>
            </a:lvl4pPr>
            <a:lvl5pPr>
              <a:defRPr b="0" i="0">
                <a:latin typeface="+mj-lt"/>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E2734E8-5DCC-4782-8BFB-494B1CE46802}" type="datetimeFigureOut">
              <a:rPr lang="en-US" smtClean="0"/>
              <a:t>11/12/21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dirty="0"/>
          </a:p>
        </p:txBody>
      </p:sp>
    </p:spTree>
    <p:extLst>
      <p:ext uri="{BB962C8B-B14F-4D97-AF65-F5344CB8AC3E}">
        <p14:creationId xmlns:p14="http://schemas.microsoft.com/office/powerpoint/2010/main" val="76194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7868" y="3552791"/>
            <a:ext cx="8251257" cy="1362075"/>
          </a:xfrm>
        </p:spPr>
        <p:txBody>
          <a:bodyPr anchor="t"/>
          <a:lstStyle>
            <a:lvl1pPr algn="l">
              <a:defRPr sz="4000" b="0" cap="none">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1908743" y="1374122"/>
            <a:ext cx="8251257" cy="971951"/>
          </a:xfrm>
        </p:spPr>
        <p:txBody>
          <a:bodyPr anchor="b"/>
          <a:lstStyle>
            <a:lvl1pPr marL="0" indent="0">
              <a:buNone/>
              <a:defRPr sz="2000">
                <a:solidFill>
                  <a:srgbClr val="D0B88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11/12/21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dirty="0"/>
          </a:p>
        </p:txBody>
      </p:sp>
    </p:spTree>
    <p:extLst>
      <p:ext uri="{BB962C8B-B14F-4D97-AF65-F5344CB8AC3E}">
        <p14:creationId xmlns:p14="http://schemas.microsoft.com/office/powerpoint/2010/main" val="156914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168013"/>
            <a:ext cx="10972800" cy="863982"/>
          </a:xfrm>
        </p:spPr>
        <p:txBody>
          <a:bodyPr/>
          <a:lstStyle>
            <a:lvl1pPr>
              <a:defRPr b="1" i="0">
                <a:latin typeface="+mj-lt"/>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609600" y="2189651"/>
            <a:ext cx="5384800" cy="3941383"/>
          </a:xfrm>
        </p:spPr>
        <p:txBody>
          <a:bodyPr/>
          <a:lstStyle>
            <a:lvl1pPr>
              <a:defRPr sz="2800" b="0" i="0">
                <a:latin typeface="+mj-lt"/>
                <a:cs typeface="Arial"/>
              </a:defRPr>
            </a:lvl1pPr>
            <a:lvl2pPr>
              <a:defRPr sz="2400" b="0" i="0">
                <a:latin typeface="+mj-lt"/>
                <a:cs typeface="Arial"/>
              </a:defRPr>
            </a:lvl2pPr>
            <a:lvl3pPr>
              <a:defRPr sz="2000" b="0" i="0">
                <a:latin typeface="+mj-lt"/>
                <a:cs typeface="Arial"/>
              </a:defRPr>
            </a:lvl3pPr>
            <a:lvl4pPr>
              <a:defRPr sz="1800" b="0" i="0">
                <a:latin typeface="+mj-lt"/>
                <a:cs typeface="Arial"/>
              </a:defRPr>
            </a:lvl4pPr>
            <a:lvl5pPr>
              <a:defRPr sz="1800" b="0" i="0">
                <a:latin typeface="+mj-lt"/>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89651"/>
            <a:ext cx="5384800" cy="3941383"/>
          </a:xfrm>
        </p:spPr>
        <p:txBody>
          <a:bodyPr/>
          <a:lstStyle>
            <a:lvl1pPr>
              <a:defRPr sz="2800" b="0" i="0">
                <a:latin typeface="+mj-lt"/>
                <a:cs typeface="Arial"/>
              </a:defRPr>
            </a:lvl1pPr>
            <a:lvl2pPr>
              <a:defRPr sz="2400" b="0" i="0">
                <a:latin typeface="+mj-lt"/>
                <a:cs typeface="Arial"/>
              </a:defRPr>
            </a:lvl2pPr>
            <a:lvl3pPr>
              <a:defRPr sz="2000" b="0" i="0">
                <a:latin typeface="+mj-lt"/>
                <a:cs typeface="Arial"/>
              </a:defRPr>
            </a:lvl3pPr>
            <a:lvl4pPr>
              <a:defRPr sz="1800" b="0" i="0">
                <a:latin typeface="+mj-lt"/>
                <a:cs typeface="Arial"/>
              </a:defRPr>
            </a:lvl4pPr>
            <a:lvl5pPr>
              <a:defRPr sz="1800" b="0" i="0">
                <a:latin typeface="+mj-lt"/>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11/12/21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dirty="0"/>
          </a:p>
        </p:txBody>
      </p:sp>
    </p:spTree>
    <p:extLst>
      <p:ext uri="{BB962C8B-B14F-4D97-AF65-F5344CB8AC3E}">
        <p14:creationId xmlns:p14="http://schemas.microsoft.com/office/powerpoint/2010/main" val="308453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207167"/>
            <a:ext cx="5386917" cy="3932626"/>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43719"/>
            <a:ext cx="5389033" cy="79977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207167"/>
            <a:ext cx="5389033" cy="3932626"/>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11/12/21</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dirty="0"/>
          </a:p>
        </p:txBody>
      </p:sp>
    </p:spTree>
    <p:extLst>
      <p:ext uri="{BB962C8B-B14F-4D97-AF65-F5344CB8AC3E}">
        <p14:creationId xmlns:p14="http://schemas.microsoft.com/office/powerpoint/2010/main" val="421971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69477" y="2906375"/>
            <a:ext cx="8239648" cy="1143000"/>
          </a:xfrm>
        </p:spPr>
        <p:txBody>
          <a:bodyPr/>
          <a:lstStyle>
            <a:lvl1pPr>
              <a:defRPr b="1" i="0">
                <a:solidFill>
                  <a:schemeClr val="bg1"/>
                </a:solidFill>
                <a:latin typeface="+mj-lt"/>
                <a:cs typeface="Times New Roman"/>
              </a:defRPr>
            </a:lvl1pPr>
          </a:lstStyle>
          <a:p>
            <a:r>
              <a:rPr lang="en-US" dirty="0"/>
              <a:t>Subtitle Page</a:t>
            </a:r>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11/12/21</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dirty="0"/>
          </a:p>
        </p:txBody>
      </p:sp>
    </p:spTree>
    <p:extLst>
      <p:ext uri="{BB962C8B-B14F-4D97-AF65-F5344CB8AC3E}">
        <p14:creationId xmlns:p14="http://schemas.microsoft.com/office/powerpoint/2010/main" val="38673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E2734E8-5DCC-4782-8BFB-494B1CE46802}" type="datetimeFigureOut">
              <a:rPr lang="en-US" smtClean="0"/>
              <a:t>11/12/21</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dirty="0"/>
          </a:p>
        </p:txBody>
      </p:sp>
    </p:spTree>
    <p:extLst>
      <p:ext uri="{BB962C8B-B14F-4D97-AF65-F5344CB8AC3E}">
        <p14:creationId xmlns:p14="http://schemas.microsoft.com/office/powerpoint/2010/main" val="240764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164898"/>
            <a:ext cx="4011084" cy="1268684"/>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766733" y="1164898"/>
            <a:ext cx="6815667" cy="5421586"/>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433583"/>
            <a:ext cx="4011084" cy="415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E2734E8-5DCC-4782-8BFB-494B1CE46802}" type="datetimeFigureOut">
              <a:rPr lang="en-US" smtClean="0"/>
              <a:t>11/12/21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dirty="0"/>
          </a:p>
        </p:txBody>
      </p:sp>
    </p:spTree>
    <p:extLst>
      <p:ext uri="{BB962C8B-B14F-4D97-AF65-F5344CB8AC3E}">
        <p14:creationId xmlns:p14="http://schemas.microsoft.com/office/powerpoint/2010/main" val="39465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801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487441"/>
            <a:ext cx="10972800" cy="36435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5140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tiff"/><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EB8F8E5-E0FA-384E-8DA1-E3851D72D6D2}"/>
              </a:ext>
            </a:extLst>
          </p:cNvPr>
          <p:cNvSpPr>
            <a:spLocks noGrp="1"/>
          </p:cNvSpPr>
          <p:nvPr>
            <p:ph type="subTitle" idx="1"/>
          </p:nvPr>
        </p:nvSpPr>
        <p:spPr/>
        <p:txBody>
          <a:bodyPr>
            <a:normAutofit fontScale="62500" lnSpcReduction="20000"/>
          </a:bodyPr>
          <a:lstStyle/>
          <a:p>
            <a:r>
              <a:rPr lang="en-US" dirty="0"/>
              <a:t>Lanny Lewis</a:t>
            </a:r>
          </a:p>
          <a:p>
            <a:r>
              <a:rPr lang="en-US" dirty="0"/>
              <a:t>Teaching Faculty, Entrepreneur in Residence</a:t>
            </a:r>
          </a:p>
          <a:p>
            <a:r>
              <a:rPr lang="en-US" dirty="0"/>
              <a:t>llewis@jmc.fsu.edu</a:t>
            </a:r>
          </a:p>
        </p:txBody>
      </p:sp>
      <p:sp>
        <p:nvSpPr>
          <p:cNvPr id="8" name="Title 5">
            <a:extLst>
              <a:ext uri="{FF2B5EF4-FFF2-40B4-BE49-F238E27FC236}">
                <a16:creationId xmlns:a16="http://schemas.microsoft.com/office/drawing/2014/main" id="{56285069-3698-BE40-AE83-1765533CB707}"/>
              </a:ext>
            </a:extLst>
          </p:cNvPr>
          <p:cNvSpPr txBox="1">
            <a:spLocks/>
          </p:cNvSpPr>
          <p:nvPr/>
        </p:nvSpPr>
        <p:spPr>
          <a:xfrm>
            <a:off x="1424756" y="1728216"/>
            <a:ext cx="9253727" cy="29024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i="0" kern="1200">
                <a:solidFill>
                  <a:schemeClr val="bg1"/>
                </a:solidFill>
                <a:effectLst>
                  <a:outerShdw blurRad="38100" dist="38100" dir="2700000" algn="tl">
                    <a:srgbClr val="000000">
                      <a:alpha val="43137"/>
                    </a:srgbClr>
                  </a:outerShdw>
                </a:effectLst>
                <a:latin typeface="+mj-lt"/>
                <a:ea typeface="+mj-ea"/>
                <a:cs typeface="Times New Roman"/>
              </a:defRPr>
            </a:lvl1pPr>
          </a:lstStyle>
          <a:p>
            <a:r>
              <a:rPr lang="en-US" sz="4000" dirty="0"/>
              <a:t>InNOLEvation Challenge Workshop</a:t>
            </a:r>
            <a:br>
              <a:rPr lang="en-US" sz="4000" dirty="0"/>
            </a:br>
            <a:br>
              <a:rPr lang="en-US" sz="4000" dirty="0"/>
            </a:br>
            <a:r>
              <a:rPr lang="en-US" sz="4000" dirty="0"/>
              <a:t>Building &amp; Marketing Your Brand</a:t>
            </a:r>
            <a:br>
              <a:rPr lang="en-US" sz="4000" dirty="0"/>
            </a:br>
            <a:br>
              <a:rPr lang="en-US" sz="4000" dirty="0"/>
            </a:br>
            <a:endParaRPr lang="en-US" sz="4000" dirty="0"/>
          </a:p>
        </p:txBody>
      </p:sp>
    </p:spTree>
    <p:extLst>
      <p:ext uri="{BB962C8B-B14F-4D97-AF65-F5344CB8AC3E}">
        <p14:creationId xmlns:p14="http://schemas.microsoft.com/office/powerpoint/2010/main" val="334432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4 at 11.48.26 AM.png">
            <a:extLst>
              <a:ext uri="{FF2B5EF4-FFF2-40B4-BE49-F238E27FC236}">
                <a16:creationId xmlns:a16="http://schemas.microsoft.com/office/drawing/2014/main" id="{45C96CF8-3683-574F-AE12-4A26BDC35A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6600" y="1107823"/>
            <a:ext cx="8140700" cy="5750177"/>
          </a:xfrm>
          <a:prstGeom prst="rect">
            <a:avLst/>
          </a:prstGeom>
        </p:spPr>
      </p:pic>
    </p:spTree>
    <p:extLst>
      <p:ext uri="{BB962C8B-B14F-4D97-AF65-F5344CB8AC3E}">
        <p14:creationId xmlns:p14="http://schemas.microsoft.com/office/powerpoint/2010/main" val="298419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4 at 11.15.23 AM.png">
            <a:extLst>
              <a:ext uri="{FF2B5EF4-FFF2-40B4-BE49-F238E27FC236}">
                <a16:creationId xmlns:a16="http://schemas.microsoft.com/office/drawing/2014/main" id="{75F79B23-BF4D-C743-AE12-659363FAA4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3148" y="1041400"/>
            <a:ext cx="10203352" cy="5751385"/>
          </a:xfrm>
          <a:prstGeom prst="rect">
            <a:avLst/>
          </a:prstGeom>
        </p:spPr>
      </p:pic>
      <p:sp>
        <p:nvSpPr>
          <p:cNvPr id="3" name="TextBox 2">
            <a:extLst>
              <a:ext uri="{FF2B5EF4-FFF2-40B4-BE49-F238E27FC236}">
                <a16:creationId xmlns:a16="http://schemas.microsoft.com/office/drawing/2014/main" id="{5364044E-2CC9-F245-909B-B8B773E11CBA}"/>
              </a:ext>
            </a:extLst>
          </p:cNvPr>
          <p:cNvSpPr txBox="1"/>
          <p:nvPr/>
        </p:nvSpPr>
        <p:spPr>
          <a:xfrm>
            <a:off x="6921500" y="431800"/>
            <a:ext cx="5270500" cy="584775"/>
          </a:xfrm>
          <a:prstGeom prst="rect">
            <a:avLst/>
          </a:prstGeom>
          <a:noFill/>
        </p:spPr>
        <p:txBody>
          <a:bodyPr wrap="square" rtlCol="0">
            <a:spAutoFit/>
          </a:bodyPr>
          <a:lstStyle/>
          <a:p>
            <a:pPr algn="r"/>
            <a:r>
              <a:rPr lang="en-US" sz="3200" b="1" dirty="0">
                <a:solidFill>
                  <a:schemeClr val="bg1"/>
                </a:solidFill>
              </a:rPr>
              <a:t>Just a name, right? </a:t>
            </a:r>
          </a:p>
        </p:txBody>
      </p:sp>
    </p:spTree>
    <p:extLst>
      <p:ext uri="{BB962C8B-B14F-4D97-AF65-F5344CB8AC3E}">
        <p14:creationId xmlns:p14="http://schemas.microsoft.com/office/powerpoint/2010/main" val="48716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0709-6179-3A49-ABC2-3BA2B65D3FC2}"/>
              </a:ext>
            </a:extLst>
          </p:cNvPr>
          <p:cNvSpPr>
            <a:spLocks noGrp="1"/>
          </p:cNvSpPr>
          <p:nvPr>
            <p:ph type="title"/>
          </p:nvPr>
        </p:nvSpPr>
        <p:spPr>
          <a:xfrm>
            <a:off x="1257005" y="369546"/>
            <a:ext cx="10934995" cy="656451"/>
          </a:xfrm>
        </p:spPr>
        <p:txBody>
          <a:bodyPr>
            <a:normAutofit fontScale="90000"/>
          </a:bodyPr>
          <a:lstStyle/>
          <a:p>
            <a:pPr algn="r"/>
            <a:r>
              <a:rPr lang="en-US" b="1" dirty="0"/>
              <a:t>Naming Considerations</a:t>
            </a:r>
          </a:p>
        </p:txBody>
      </p:sp>
      <p:sp>
        <p:nvSpPr>
          <p:cNvPr id="3" name="Content Placeholder 2">
            <a:extLst>
              <a:ext uri="{FF2B5EF4-FFF2-40B4-BE49-F238E27FC236}">
                <a16:creationId xmlns:a16="http://schemas.microsoft.com/office/drawing/2014/main" id="{F698A32D-A9FB-E049-8109-7EBBD5426D7A}"/>
              </a:ext>
            </a:extLst>
          </p:cNvPr>
          <p:cNvSpPr txBox="1">
            <a:spLocks/>
          </p:cNvSpPr>
          <p:nvPr/>
        </p:nvSpPr>
        <p:spPr>
          <a:xfrm>
            <a:off x="279400" y="1206500"/>
            <a:ext cx="11176000" cy="519947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ü"/>
            </a:pPr>
            <a:r>
              <a:rPr lang="en-US" sz="4000" dirty="0"/>
              <a:t>easy to say and spell</a:t>
            </a:r>
          </a:p>
          <a:p>
            <a:pPr>
              <a:buFont typeface="Wingdings" pitchFamily="2" charset="2"/>
              <a:buChar char="ü"/>
            </a:pPr>
            <a:r>
              <a:rPr lang="en-US" sz="4000" dirty="0"/>
              <a:t>memorable</a:t>
            </a:r>
          </a:p>
          <a:p>
            <a:pPr>
              <a:buFont typeface="Wingdings" pitchFamily="2" charset="2"/>
              <a:buChar char="ü"/>
            </a:pPr>
            <a:r>
              <a:rPr lang="en-US" sz="4000" dirty="0"/>
              <a:t>extendable, has room for growth</a:t>
            </a:r>
          </a:p>
          <a:p>
            <a:pPr>
              <a:buFont typeface="Wingdings" pitchFamily="2" charset="2"/>
              <a:buChar char="ü"/>
            </a:pPr>
            <a:r>
              <a:rPr lang="en-US" sz="4000" dirty="0"/>
              <a:t>positive feeling</a:t>
            </a:r>
          </a:p>
          <a:p>
            <a:pPr>
              <a:buFont typeface="Wingdings" pitchFamily="2" charset="2"/>
              <a:buChar char="ü"/>
            </a:pPr>
            <a:r>
              <a:rPr lang="en-US" sz="4000" dirty="0"/>
              <a:t>international; doesn’t have bad meanings in other languages</a:t>
            </a:r>
          </a:p>
          <a:p>
            <a:pPr>
              <a:buFont typeface="Wingdings" pitchFamily="2" charset="2"/>
              <a:buChar char="ü"/>
            </a:pPr>
            <a:r>
              <a:rPr lang="en-US" sz="4000" dirty="0"/>
              <a:t>available; from trademark and domain perspective</a:t>
            </a:r>
          </a:p>
          <a:p>
            <a:pPr>
              <a:buFont typeface="Wingdings" pitchFamily="2" charset="2"/>
              <a:buChar char="ü"/>
            </a:pPr>
            <a:r>
              <a:rPr lang="en-US" sz="4000" dirty="0"/>
              <a:t>meaning, has relevance to your business	</a:t>
            </a:r>
          </a:p>
          <a:p>
            <a:pPr>
              <a:buFont typeface="Wingdings" pitchFamily="2" charset="2"/>
              <a:buChar char="ü"/>
            </a:pPr>
            <a:endParaRPr lang="en-US" sz="4000" dirty="0"/>
          </a:p>
        </p:txBody>
      </p:sp>
    </p:spTree>
    <p:extLst>
      <p:ext uri="{BB962C8B-B14F-4D97-AF65-F5344CB8AC3E}">
        <p14:creationId xmlns:p14="http://schemas.microsoft.com/office/powerpoint/2010/main" val="371274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2.03.13 PM.png">
            <a:extLst>
              <a:ext uri="{FF2B5EF4-FFF2-40B4-BE49-F238E27FC236}">
                <a16:creationId xmlns:a16="http://schemas.microsoft.com/office/drawing/2014/main" id="{D7F82B4A-E945-C84E-8650-18B4A12B44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4249" y="1119417"/>
            <a:ext cx="9097027" cy="1669535"/>
          </a:xfrm>
          <a:prstGeom prst="rect">
            <a:avLst/>
          </a:prstGeom>
        </p:spPr>
      </p:pic>
      <p:pic>
        <p:nvPicPr>
          <p:cNvPr id="3" name="Picture 2" descr="Screen Shot 2019-10-22 at 2.02.03 PM.png">
            <a:extLst>
              <a:ext uri="{FF2B5EF4-FFF2-40B4-BE49-F238E27FC236}">
                <a16:creationId xmlns:a16="http://schemas.microsoft.com/office/drawing/2014/main" id="{D4B20FCF-C1C9-5145-BBBF-93E2019316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249" y="3213101"/>
            <a:ext cx="10007021" cy="3467100"/>
          </a:xfrm>
          <a:prstGeom prst="rect">
            <a:avLst/>
          </a:prstGeom>
        </p:spPr>
      </p:pic>
      <p:pic>
        <p:nvPicPr>
          <p:cNvPr id="4" name="Picture 3" descr="Screen Shot 2019-10-22 at 11.51.26 PM.png">
            <a:extLst>
              <a:ext uri="{FF2B5EF4-FFF2-40B4-BE49-F238E27FC236}">
                <a16:creationId xmlns:a16="http://schemas.microsoft.com/office/drawing/2014/main" id="{1FCDA9D9-272B-E241-BAD1-9D6F32855C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31276" y="2286000"/>
            <a:ext cx="2807090" cy="3675607"/>
          </a:xfrm>
          <a:prstGeom prst="rect">
            <a:avLst/>
          </a:prstGeom>
        </p:spPr>
      </p:pic>
    </p:spTree>
    <p:extLst>
      <p:ext uri="{BB962C8B-B14F-4D97-AF65-F5344CB8AC3E}">
        <p14:creationId xmlns:p14="http://schemas.microsoft.com/office/powerpoint/2010/main" val="83710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2.02.03 PM.png">
            <a:extLst>
              <a:ext uri="{FF2B5EF4-FFF2-40B4-BE49-F238E27FC236}">
                <a16:creationId xmlns:a16="http://schemas.microsoft.com/office/drawing/2014/main" id="{FADA8A9B-727A-4646-971D-7D2B4AA20D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9"/>
          <a:stretch/>
        </p:blipFill>
        <p:spPr>
          <a:xfrm>
            <a:off x="838200" y="1244600"/>
            <a:ext cx="9933220" cy="4282512"/>
          </a:xfrm>
          <a:prstGeom prst="rect">
            <a:avLst/>
          </a:prstGeom>
        </p:spPr>
      </p:pic>
      <p:pic>
        <p:nvPicPr>
          <p:cNvPr id="3" name="Picture 2" descr="Screen Shot 2019-10-22 at 11.49.33 PM.png">
            <a:extLst>
              <a:ext uri="{FF2B5EF4-FFF2-40B4-BE49-F238E27FC236}">
                <a16:creationId xmlns:a16="http://schemas.microsoft.com/office/drawing/2014/main" id="{8C1E969A-E3E6-D048-8835-B6719F8767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0201" y="3001207"/>
            <a:ext cx="3559780" cy="1446724"/>
          </a:xfrm>
          <a:prstGeom prst="rect">
            <a:avLst/>
          </a:prstGeom>
        </p:spPr>
      </p:pic>
    </p:spTree>
    <p:extLst>
      <p:ext uri="{BB962C8B-B14F-4D97-AF65-F5344CB8AC3E}">
        <p14:creationId xmlns:p14="http://schemas.microsoft.com/office/powerpoint/2010/main" val="117355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2.02.55 PM.png">
            <a:extLst>
              <a:ext uri="{FF2B5EF4-FFF2-40B4-BE49-F238E27FC236}">
                <a16:creationId xmlns:a16="http://schemas.microsoft.com/office/drawing/2014/main" id="{4C7E91AE-549B-E047-9528-FEF036D05F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614" y="1447800"/>
            <a:ext cx="10806068" cy="4876800"/>
          </a:xfrm>
          <a:prstGeom prst="rect">
            <a:avLst/>
          </a:prstGeom>
        </p:spPr>
      </p:pic>
      <p:pic>
        <p:nvPicPr>
          <p:cNvPr id="3" name="Picture 2" descr="Screen Shot 2019-10-22 at 11.54.42 PM.png">
            <a:extLst>
              <a:ext uri="{FF2B5EF4-FFF2-40B4-BE49-F238E27FC236}">
                <a16:creationId xmlns:a16="http://schemas.microsoft.com/office/drawing/2014/main" id="{768682F1-5B57-3B4A-AE54-9CEC441CC4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1536" y="3173904"/>
            <a:ext cx="4833263" cy="1627456"/>
          </a:xfrm>
          <a:prstGeom prst="rect">
            <a:avLst/>
          </a:prstGeom>
        </p:spPr>
      </p:pic>
    </p:spTree>
    <p:extLst>
      <p:ext uri="{BB962C8B-B14F-4D97-AF65-F5344CB8AC3E}">
        <p14:creationId xmlns:p14="http://schemas.microsoft.com/office/powerpoint/2010/main" val="294514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A74F7-1F76-134F-8D63-13C594117195}"/>
              </a:ext>
            </a:extLst>
          </p:cNvPr>
          <p:cNvSpPr txBox="1"/>
          <p:nvPr/>
        </p:nvSpPr>
        <p:spPr>
          <a:xfrm>
            <a:off x="1079500" y="1403044"/>
            <a:ext cx="1360827" cy="252376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Generic</a:t>
            </a:r>
          </a:p>
          <a:p>
            <a:pPr algn="ctr"/>
            <a:endParaRPr lang="en-US" sz="2000" b="1" dirty="0">
              <a:solidFill>
                <a:schemeClr val="tx1"/>
              </a:solidFill>
            </a:endParaRPr>
          </a:p>
          <a:p>
            <a:pPr algn="ctr"/>
            <a:r>
              <a:rPr lang="en-US" b="1" dirty="0">
                <a:solidFill>
                  <a:schemeClr val="tx1"/>
                </a:solidFill>
              </a:rPr>
              <a:t>Milk</a:t>
            </a:r>
          </a:p>
          <a:p>
            <a:pPr algn="ctr"/>
            <a:r>
              <a:rPr lang="en-US" b="1" dirty="0">
                <a:solidFill>
                  <a:schemeClr val="tx1"/>
                </a:solidFill>
              </a:rPr>
              <a:t>Cars.com</a:t>
            </a:r>
          </a:p>
          <a:p>
            <a:pPr algn="ctr"/>
            <a:r>
              <a:rPr lang="en-US" b="1" dirty="0">
                <a:solidFill>
                  <a:schemeClr val="tx1"/>
                </a:solidFill>
              </a:rPr>
              <a:t>Hotels.com</a:t>
            </a:r>
          </a:p>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p:txBody>
      </p:sp>
      <p:sp>
        <p:nvSpPr>
          <p:cNvPr id="3" name="TextBox 2">
            <a:extLst>
              <a:ext uri="{FF2B5EF4-FFF2-40B4-BE49-F238E27FC236}">
                <a16:creationId xmlns:a16="http://schemas.microsoft.com/office/drawing/2014/main" id="{B4753120-D54E-1B42-A388-EE76DC4A0B98}"/>
              </a:ext>
            </a:extLst>
          </p:cNvPr>
          <p:cNvSpPr txBox="1"/>
          <p:nvPr/>
        </p:nvSpPr>
        <p:spPr>
          <a:xfrm>
            <a:off x="2503827" y="1403044"/>
            <a:ext cx="2013397" cy="187743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Descriptive</a:t>
            </a:r>
          </a:p>
          <a:p>
            <a:pPr algn="ctr"/>
            <a:endParaRPr lang="en-US" sz="2000" b="1" dirty="0">
              <a:solidFill>
                <a:schemeClr val="tx1"/>
              </a:solidFill>
            </a:endParaRPr>
          </a:p>
          <a:p>
            <a:pPr algn="ctr"/>
            <a:r>
              <a:rPr lang="en-US" b="1" dirty="0">
                <a:solidFill>
                  <a:schemeClr val="tx1"/>
                </a:solidFill>
              </a:rPr>
              <a:t>All Bran Cereal</a:t>
            </a:r>
          </a:p>
          <a:p>
            <a:pPr algn="ctr"/>
            <a:r>
              <a:rPr lang="en-US" b="1" dirty="0">
                <a:solidFill>
                  <a:schemeClr val="tx1"/>
                </a:solidFill>
              </a:rPr>
              <a:t>FlatRate Moving</a:t>
            </a:r>
          </a:p>
          <a:p>
            <a:pPr algn="ctr"/>
            <a:r>
              <a:rPr lang="en-US" b="1" dirty="0">
                <a:solidFill>
                  <a:schemeClr val="tx1"/>
                </a:solidFill>
              </a:rPr>
              <a:t>Slim-fast</a:t>
            </a:r>
          </a:p>
          <a:p>
            <a:pPr algn="ctr"/>
            <a:r>
              <a:rPr lang="en-US" b="1" dirty="0">
                <a:solidFill>
                  <a:schemeClr val="tx1"/>
                </a:solidFill>
              </a:rPr>
              <a:t>Band Aid</a:t>
            </a:r>
          </a:p>
        </p:txBody>
      </p:sp>
      <p:sp>
        <p:nvSpPr>
          <p:cNvPr id="4" name="TextBox 3">
            <a:extLst>
              <a:ext uri="{FF2B5EF4-FFF2-40B4-BE49-F238E27FC236}">
                <a16:creationId xmlns:a16="http://schemas.microsoft.com/office/drawing/2014/main" id="{C68C16E3-616D-7041-89F2-25DFE2163FC1}"/>
              </a:ext>
            </a:extLst>
          </p:cNvPr>
          <p:cNvSpPr txBox="1"/>
          <p:nvPr/>
        </p:nvSpPr>
        <p:spPr>
          <a:xfrm>
            <a:off x="4745824" y="1403044"/>
            <a:ext cx="1988096"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Suggestive</a:t>
            </a:r>
          </a:p>
          <a:p>
            <a:pPr algn="ctr"/>
            <a:endParaRPr lang="en-US" sz="2000" b="1" dirty="0">
              <a:solidFill>
                <a:schemeClr val="tx1"/>
              </a:solidFill>
            </a:endParaRPr>
          </a:p>
          <a:p>
            <a:pPr algn="ctr"/>
            <a:r>
              <a:rPr lang="en-US" b="1" dirty="0">
                <a:solidFill>
                  <a:schemeClr val="tx1"/>
                </a:solidFill>
              </a:rPr>
              <a:t>Greyhound</a:t>
            </a:r>
          </a:p>
          <a:p>
            <a:pPr algn="ctr"/>
            <a:r>
              <a:rPr lang="en-US" b="1" dirty="0">
                <a:solidFill>
                  <a:schemeClr val="tx1"/>
                </a:solidFill>
              </a:rPr>
              <a:t>Amazon</a:t>
            </a:r>
          </a:p>
        </p:txBody>
      </p:sp>
      <p:sp>
        <p:nvSpPr>
          <p:cNvPr id="5" name="TextBox 4">
            <a:extLst>
              <a:ext uri="{FF2B5EF4-FFF2-40B4-BE49-F238E27FC236}">
                <a16:creationId xmlns:a16="http://schemas.microsoft.com/office/drawing/2014/main" id="{E9782C46-EAF4-CB43-B284-3715B2BE317B}"/>
              </a:ext>
            </a:extLst>
          </p:cNvPr>
          <p:cNvSpPr txBox="1"/>
          <p:nvPr/>
        </p:nvSpPr>
        <p:spPr>
          <a:xfrm>
            <a:off x="6903838" y="1403044"/>
            <a:ext cx="1735239" cy="169277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Arbitrary</a:t>
            </a:r>
          </a:p>
          <a:p>
            <a:pPr algn="ctr"/>
            <a:endParaRPr lang="en-US" sz="2000" b="1" dirty="0">
              <a:solidFill>
                <a:schemeClr val="tx1"/>
              </a:solidFill>
            </a:endParaRPr>
          </a:p>
          <a:p>
            <a:pPr algn="ctr"/>
            <a:r>
              <a:rPr lang="en-US" b="1" dirty="0">
                <a:solidFill>
                  <a:schemeClr val="tx1"/>
                </a:solidFill>
              </a:rPr>
              <a:t>Shell</a:t>
            </a:r>
          </a:p>
          <a:p>
            <a:pPr algn="ctr"/>
            <a:r>
              <a:rPr lang="en-US" b="1" dirty="0">
                <a:solidFill>
                  <a:schemeClr val="tx1"/>
                </a:solidFill>
              </a:rPr>
              <a:t>Apple</a:t>
            </a:r>
          </a:p>
          <a:p>
            <a:pPr algn="ctr"/>
            <a:endParaRPr lang="en-US" sz="2000" b="1" dirty="0">
              <a:solidFill>
                <a:schemeClr val="tx1"/>
              </a:solidFill>
            </a:endParaRPr>
          </a:p>
        </p:txBody>
      </p:sp>
      <p:sp>
        <p:nvSpPr>
          <p:cNvPr id="6" name="TextBox 5">
            <a:extLst>
              <a:ext uri="{FF2B5EF4-FFF2-40B4-BE49-F238E27FC236}">
                <a16:creationId xmlns:a16="http://schemas.microsoft.com/office/drawing/2014/main" id="{B6B7169B-735A-A946-B780-2F69079423EC}"/>
              </a:ext>
            </a:extLst>
          </p:cNvPr>
          <p:cNvSpPr txBox="1"/>
          <p:nvPr/>
        </p:nvSpPr>
        <p:spPr>
          <a:xfrm>
            <a:off x="8804174" y="1403044"/>
            <a:ext cx="1360827"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Fanciful</a:t>
            </a:r>
          </a:p>
          <a:p>
            <a:pPr algn="ctr"/>
            <a:endParaRPr lang="en-US" sz="2000" b="1" dirty="0">
              <a:solidFill>
                <a:schemeClr val="tx1"/>
              </a:solidFill>
            </a:endParaRPr>
          </a:p>
          <a:p>
            <a:pPr algn="ctr"/>
            <a:r>
              <a:rPr lang="en-US" b="1" dirty="0">
                <a:solidFill>
                  <a:schemeClr val="tx1"/>
                </a:solidFill>
              </a:rPr>
              <a:t>Xerox</a:t>
            </a:r>
          </a:p>
          <a:p>
            <a:pPr algn="ctr"/>
            <a:r>
              <a:rPr lang="en-US" b="1" dirty="0">
                <a:solidFill>
                  <a:schemeClr val="tx1"/>
                </a:solidFill>
              </a:rPr>
              <a:t>Kodak</a:t>
            </a:r>
          </a:p>
        </p:txBody>
      </p:sp>
      <p:sp>
        <p:nvSpPr>
          <p:cNvPr id="7" name="Rectangle 6">
            <a:extLst>
              <a:ext uri="{FF2B5EF4-FFF2-40B4-BE49-F238E27FC236}">
                <a16:creationId xmlns:a16="http://schemas.microsoft.com/office/drawing/2014/main" id="{A566ED7A-DA21-A94A-AB48-560E107C8A8F}"/>
              </a:ext>
            </a:extLst>
          </p:cNvPr>
          <p:cNvSpPr/>
          <p:nvPr/>
        </p:nvSpPr>
        <p:spPr>
          <a:xfrm>
            <a:off x="1079500" y="6408689"/>
            <a:ext cx="10921408" cy="276999"/>
          </a:xfrm>
          <a:prstGeom prst="rect">
            <a:avLst/>
          </a:prstGeom>
        </p:spPr>
        <p:txBody>
          <a:bodyPr wrap="square">
            <a:spAutoFit/>
          </a:bodyPr>
          <a:lstStyle/>
          <a:p>
            <a:r>
              <a:rPr lang="en-US" sz="1200" dirty="0"/>
              <a:t>http://nancyfriedman.typepad.com/away_with_words/2013/10/the-five-types-of-names-or-why-suggestive-beats-descriptive.html</a:t>
            </a:r>
          </a:p>
        </p:txBody>
      </p:sp>
      <p:sp>
        <p:nvSpPr>
          <p:cNvPr id="9" name="TextBox 8">
            <a:extLst>
              <a:ext uri="{FF2B5EF4-FFF2-40B4-BE49-F238E27FC236}">
                <a16:creationId xmlns:a16="http://schemas.microsoft.com/office/drawing/2014/main" id="{769D684F-002B-3449-88DF-905EEF3349E8}"/>
              </a:ext>
            </a:extLst>
          </p:cNvPr>
          <p:cNvSpPr txBox="1"/>
          <p:nvPr/>
        </p:nvSpPr>
        <p:spPr>
          <a:xfrm>
            <a:off x="1293480" y="3959741"/>
            <a:ext cx="2079714"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solidFill>
                  <a:schemeClr val="bg1"/>
                </a:solidFill>
              </a:rPr>
              <a:t>Less effort to explain brand $</a:t>
            </a:r>
          </a:p>
        </p:txBody>
      </p:sp>
      <p:sp>
        <p:nvSpPr>
          <p:cNvPr id="10" name="TextBox 9">
            <a:extLst>
              <a:ext uri="{FF2B5EF4-FFF2-40B4-BE49-F238E27FC236}">
                <a16:creationId xmlns:a16="http://schemas.microsoft.com/office/drawing/2014/main" id="{7A29527D-5599-2340-9F58-8C145977E9CA}"/>
              </a:ext>
            </a:extLst>
          </p:cNvPr>
          <p:cNvSpPr txBox="1"/>
          <p:nvPr/>
        </p:nvSpPr>
        <p:spPr>
          <a:xfrm>
            <a:off x="7753243" y="3959741"/>
            <a:ext cx="2256967"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solidFill>
                  <a:schemeClr val="bg1"/>
                </a:solidFill>
              </a:rPr>
              <a:t>More effort to explain brand $$$</a:t>
            </a:r>
          </a:p>
        </p:txBody>
      </p:sp>
      <p:cxnSp>
        <p:nvCxnSpPr>
          <p:cNvPr id="11" name="Straight Arrow Connector 10">
            <a:extLst>
              <a:ext uri="{FF2B5EF4-FFF2-40B4-BE49-F238E27FC236}">
                <a16:creationId xmlns:a16="http://schemas.microsoft.com/office/drawing/2014/main" id="{2C60363A-AC0A-A047-8326-809110CBAFF1}"/>
              </a:ext>
            </a:extLst>
          </p:cNvPr>
          <p:cNvCxnSpPr/>
          <p:nvPr/>
        </p:nvCxnSpPr>
        <p:spPr>
          <a:xfrm flipV="1">
            <a:off x="1293480" y="3723584"/>
            <a:ext cx="8766938" cy="1"/>
          </a:xfrm>
          <a:prstGeom prst="straightConnector1">
            <a:avLst/>
          </a:prstGeom>
          <a:ln w="57150" cmpd="sng">
            <a:headEnd type="arrow"/>
            <a:tailEnd type="arrow"/>
          </a:ln>
        </p:spPr>
        <p:style>
          <a:lnRef idx="2">
            <a:schemeClr val="accent2"/>
          </a:lnRef>
          <a:fillRef idx="0">
            <a:schemeClr val="accent2"/>
          </a:fillRef>
          <a:effectRef idx="1">
            <a:schemeClr val="accent2"/>
          </a:effectRef>
          <a:fontRef idx="minor">
            <a:schemeClr val="tx1"/>
          </a:fontRef>
        </p:style>
      </p:cxnSp>
      <p:sp>
        <p:nvSpPr>
          <p:cNvPr id="12" name="Rectangle 11">
            <a:extLst>
              <a:ext uri="{FF2B5EF4-FFF2-40B4-BE49-F238E27FC236}">
                <a16:creationId xmlns:a16="http://schemas.microsoft.com/office/drawing/2014/main" id="{0DCC7C22-C2B6-0945-B715-B5231624CEE4}"/>
              </a:ext>
            </a:extLst>
          </p:cNvPr>
          <p:cNvSpPr/>
          <p:nvPr/>
        </p:nvSpPr>
        <p:spPr>
          <a:xfrm>
            <a:off x="1079500" y="5111285"/>
            <a:ext cx="8716730" cy="923330"/>
          </a:xfrm>
          <a:prstGeom prst="rect">
            <a:avLst/>
          </a:prstGeom>
        </p:spPr>
        <p:txBody>
          <a:bodyPr wrap="square">
            <a:spAutoFit/>
          </a:bodyPr>
          <a:lstStyle/>
          <a:p>
            <a:r>
              <a:rPr lang="en-US" b="1" dirty="0"/>
              <a:t>Descriptive Brand Names </a:t>
            </a:r>
            <a:r>
              <a:rPr lang="en-US" dirty="0"/>
              <a:t>– are brand names that relate directly to or describe the product or benefit or are derived from a founder’s name.  </a:t>
            </a:r>
          </a:p>
          <a:p>
            <a:r>
              <a:rPr lang="en-US" dirty="0"/>
              <a:t>Examples include General Motors, British Petroleum (BP), The Body Shop, Disney.</a:t>
            </a:r>
          </a:p>
        </p:txBody>
      </p:sp>
      <p:sp>
        <p:nvSpPr>
          <p:cNvPr id="13" name="TextBox 12">
            <a:extLst>
              <a:ext uri="{FF2B5EF4-FFF2-40B4-BE49-F238E27FC236}">
                <a16:creationId xmlns:a16="http://schemas.microsoft.com/office/drawing/2014/main" id="{34EB42C5-0AFB-1740-8148-BE501AC3731F}"/>
              </a:ext>
            </a:extLst>
          </p:cNvPr>
          <p:cNvSpPr txBox="1"/>
          <p:nvPr/>
        </p:nvSpPr>
        <p:spPr>
          <a:xfrm>
            <a:off x="6921500" y="431800"/>
            <a:ext cx="5270500" cy="584775"/>
          </a:xfrm>
          <a:prstGeom prst="rect">
            <a:avLst/>
          </a:prstGeom>
          <a:noFill/>
        </p:spPr>
        <p:txBody>
          <a:bodyPr wrap="square" rtlCol="0">
            <a:spAutoFit/>
          </a:bodyPr>
          <a:lstStyle/>
          <a:p>
            <a:pPr algn="r"/>
            <a:r>
              <a:rPr lang="en-US" sz="3200" b="1" dirty="0">
                <a:solidFill>
                  <a:schemeClr val="bg1"/>
                </a:solidFill>
              </a:rPr>
              <a:t>Types of Brand Names</a:t>
            </a:r>
          </a:p>
        </p:txBody>
      </p:sp>
    </p:spTree>
    <p:extLst>
      <p:ext uri="{BB962C8B-B14F-4D97-AF65-F5344CB8AC3E}">
        <p14:creationId xmlns:p14="http://schemas.microsoft.com/office/powerpoint/2010/main" val="54194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A74F7-1F76-134F-8D63-13C594117195}"/>
              </a:ext>
            </a:extLst>
          </p:cNvPr>
          <p:cNvSpPr txBox="1"/>
          <p:nvPr/>
        </p:nvSpPr>
        <p:spPr>
          <a:xfrm>
            <a:off x="1079500" y="1403044"/>
            <a:ext cx="1360827" cy="252376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Generic</a:t>
            </a:r>
          </a:p>
          <a:p>
            <a:pPr algn="ctr"/>
            <a:endParaRPr lang="en-US" sz="2000" b="1" dirty="0">
              <a:solidFill>
                <a:schemeClr val="tx1"/>
              </a:solidFill>
            </a:endParaRPr>
          </a:p>
          <a:p>
            <a:pPr algn="ctr"/>
            <a:r>
              <a:rPr lang="en-US" b="1" dirty="0">
                <a:solidFill>
                  <a:schemeClr val="tx1"/>
                </a:solidFill>
              </a:rPr>
              <a:t>Milk</a:t>
            </a:r>
          </a:p>
          <a:p>
            <a:pPr algn="ctr"/>
            <a:r>
              <a:rPr lang="en-US" b="1" dirty="0">
                <a:solidFill>
                  <a:schemeClr val="tx1"/>
                </a:solidFill>
              </a:rPr>
              <a:t>Cars.com</a:t>
            </a:r>
          </a:p>
          <a:p>
            <a:pPr algn="ctr"/>
            <a:r>
              <a:rPr lang="en-US" b="1" dirty="0">
                <a:solidFill>
                  <a:schemeClr val="tx1"/>
                </a:solidFill>
              </a:rPr>
              <a:t>Hotels.com</a:t>
            </a:r>
          </a:p>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p:txBody>
      </p:sp>
      <p:sp>
        <p:nvSpPr>
          <p:cNvPr id="3" name="TextBox 2">
            <a:extLst>
              <a:ext uri="{FF2B5EF4-FFF2-40B4-BE49-F238E27FC236}">
                <a16:creationId xmlns:a16="http://schemas.microsoft.com/office/drawing/2014/main" id="{B4753120-D54E-1B42-A388-EE76DC4A0B98}"/>
              </a:ext>
            </a:extLst>
          </p:cNvPr>
          <p:cNvSpPr txBox="1"/>
          <p:nvPr/>
        </p:nvSpPr>
        <p:spPr>
          <a:xfrm>
            <a:off x="2503827" y="1403044"/>
            <a:ext cx="2013397" cy="187743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Descriptive</a:t>
            </a:r>
          </a:p>
          <a:p>
            <a:pPr algn="ctr"/>
            <a:endParaRPr lang="en-US" sz="2000" b="1" dirty="0">
              <a:solidFill>
                <a:schemeClr val="tx1"/>
              </a:solidFill>
            </a:endParaRPr>
          </a:p>
          <a:p>
            <a:pPr algn="ctr"/>
            <a:r>
              <a:rPr lang="en-US" b="1" dirty="0">
                <a:solidFill>
                  <a:schemeClr val="tx1"/>
                </a:solidFill>
              </a:rPr>
              <a:t>All Bran Cereal</a:t>
            </a:r>
          </a:p>
          <a:p>
            <a:pPr algn="ctr"/>
            <a:r>
              <a:rPr lang="en-US" b="1" dirty="0">
                <a:solidFill>
                  <a:schemeClr val="tx1"/>
                </a:solidFill>
              </a:rPr>
              <a:t>FlatRate Moving</a:t>
            </a:r>
          </a:p>
          <a:p>
            <a:pPr algn="ctr"/>
            <a:r>
              <a:rPr lang="en-US" b="1" dirty="0">
                <a:solidFill>
                  <a:schemeClr val="tx1"/>
                </a:solidFill>
              </a:rPr>
              <a:t>Slim-fast</a:t>
            </a:r>
          </a:p>
          <a:p>
            <a:pPr algn="ctr"/>
            <a:r>
              <a:rPr lang="en-US" b="1" dirty="0">
                <a:solidFill>
                  <a:schemeClr val="tx1"/>
                </a:solidFill>
              </a:rPr>
              <a:t>Band Aid</a:t>
            </a:r>
          </a:p>
        </p:txBody>
      </p:sp>
      <p:sp>
        <p:nvSpPr>
          <p:cNvPr id="4" name="TextBox 3">
            <a:extLst>
              <a:ext uri="{FF2B5EF4-FFF2-40B4-BE49-F238E27FC236}">
                <a16:creationId xmlns:a16="http://schemas.microsoft.com/office/drawing/2014/main" id="{C68C16E3-616D-7041-89F2-25DFE2163FC1}"/>
              </a:ext>
            </a:extLst>
          </p:cNvPr>
          <p:cNvSpPr txBox="1"/>
          <p:nvPr/>
        </p:nvSpPr>
        <p:spPr>
          <a:xfrm>
            <a:off x="4745824" y="1403044"/>
            <a:ext cx="1988096"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Suggestive</a:t>
            </a:r>
          </a:p>
          <a:p>
            <a:pPr algn="ctr"/>
            <a:endParaRPr lang="en-US" sz="2000" b="1" dirty="0">
              <a:solidFill>
                <a:schemeClr val="tx1"/>
              </a:solidFill>
            </a:endParaRPr>
          </a:p>
          <a:p>
            <a:pPr algn="ctr"/>
            <a:r>
              <a:rPr lang="en-US" b="1" dirty="0">
                <a:solidFill>
                  <a:schemeClr val="tx1"/>
                </a:solidFill>
              </a:rPr>
              <a:t>Greyhound</a:t>
            </a:r>
          </a:p>
          <a:p>
            <a:pPr algn="ctr"/>
            <a:r>
              <a:rPr lang="en-US" b="1" dirty="0">
                <a:solidFill>
                  <a:schemeClr val="tx1"/>
                </a:solidFill>
              </a:rPr>
              <a:t>Amazon</a:t>
            </a:r>
          </a:p>
        </p:txBody>
      </p:sp>
      <p:sp>
        <p:nvSpPr>
          <p:cNvPr id="5" name="TextBox 4">
            <a:extLst>
              <a:ext uri="{FF2B5EF4-FFF2-40B4-BE49-F238E27FC236}">
                <a16:creationId xmlns:a16="http://schemas.microsoft.com/office/drawing/2014/main" id="{E9782C46-EAF4-CB43-B284-3715B2BE317B}"/>
              </a:ext>
            </a:extLst>
          </p:cNvPr>
          <p:cNvSpPr txBox="1"/>
          <p:nvPr/>
        </p:nvSpPr>
        <p:spPr>
          <a:xfrm>
            <a:off x="6903838" y="1403044"/>
            <a:ext cx="1735239" cy="169277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Arbitrary</a:t>
            </a:r>
          </a:p>
          <a:p>
            <a:pPr algn="ctr"/>
            <a:endParaRPr lang="en-US" sz="2000" b="1" dirty="0">
              <a:solidFill>
                <a:schemeClr val="tx1"/>
              </a:solidFill>
            </a:endParaRPr>
          </a:p>
          <a:p>
            <a:pPr algn="ctr"/>
            <a:r>
              <a:rPr lang="en-US" b="1" dirty="0">
                <a:solidFill>
                  <a:schemeClr val="tx1"/>
                </a:solidFill>
              </a:rPr>
              <a:t>Shell</a:t>
            </a:r>
          </a:p>
          <a:p>
            <a:pPr algn="ctr"/>
            <a:r>
              <a:rPr lang="en-US" b="1" dirty="0">
                <a:solidFill>
                  <a:schemeClr val="tx1"/>
                </a:solidFill>
              </a:rPr>
              <a:t>Apple</a:t>
            </a:r>
          </a:p>
          <a:p>
            <a:pPr algn="ctr"/>
            <a:endParaRPr lang="en-US" sz="2000" b="1" dirty="0">
              <a:solidFill>
                <a:schemeClr val="tx1"/>
              </a:solidFill>
            </a:endParaRPr>
          </a:p>
        </p:txBody>
      </p:sp>
      <p:sp>
        <p:nvSpPr>
          <p:cNvPr id="6" name="TextBox 5">
            <a:extLst>
              <a:ext uri="{FF2B5EF4-FFF2-40B4-BE49-F238E27FC236}">
                <a16:creationId xmlns:a16="http://schemas.microsoft.com/office/drawing/2014/main" id="{B6B7169B-735A-A946-B780-2F69079423EC}"/>
              </a:ext>
            </a:extLst>
          </p:cNvPr>
          <p:cNvSpPr txBox="1"/>
          <p:nvPr/>
        </p:nvSpPr>
        <p:spPr>
          <a:xfrm>
            <a:off x="8804174" y="1403044"/>
            <a:ext cx="1360827"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a:solidFill>
                  <a:schemeClr val="tx1"/>
                </a:solidFill>
              </a:rPr>
              <a:t>Fanciful</a:t>
            </a:r>
          </a:p>
          <a:p>
            <a:pPr algn="ctr"/>
            <a:endParaRPr lang="en-US" sz="2000" b="1" dirty="0">
              <a:solidFill>
                <a:schemeClr val="tx1"/>
              </a:solidFill>
            </a:endParaRPr>
          </a:p>
          <a:p>
            <a:pPr algn="ctr"/>
            <a:r>
              <a:rPr lang="en-US" b="1" dirty="0">
                <a:solidFill>
                  <a:schemeClr val="tx1"/>
                </a:solidFill>
              </a:rPr>
              <a:t>Xerox</a:t>
            </a:r>
          </a:p>
          <a:p>
            <a:pPr algn="ctr"/>
            <a:r>
              <a:rPr lang="en-US" b="1" dirty="0">
                <a:solidFill>
                  <a:schemeClr val="tx1"/>
                </a:solidFill>
              </a:rPr>
              <a:t>Kodak</a:t>
            </a:r>
          </a:p>
        </p:txBody>
      </p:sp>
      <p:sp>
        <p:nvSpPr>
          <p:cNvPr id="7" name="Rectangle 6">
            <a:extLst>
              <a:ext uri="{FF2B5EF4-FFF2-40B4-BE49-F238E27FC236}">
                <a16:creationId xmlns:a16="http://schemas.microsoft.com/office/drawing/2014/main" id="{A566ED7A-DA21-A94A-AB48-560E107C8A8F}"/>
              </a:ext>
            </a:extLst>
          </p:cNvPr>
          <p:cNvSpPr/>
          <p:nvPr/>
        </p:nvSpPr>
        <p:spPr>
          <a:xfrm>
            <a:off x="1079500" y="6408689"/>
            <a:ext cx="10921408" cy="276999"/>
          </a:xfrm>
          <a:prstGeom prst="rect">
            <a:avLst/>
          </a:prstGeom>
        </p:spPr>
        <p:txBody>
          <a:bodyPr wrap="square">
            <a:spAutoFit/>
          </a:bodyPr>
          <a:lstStyle/>
          <a:p>
            <a:r>
              <a:rPr lang="en-US" sz="1200" dirty="0"/>
              <a:t>http://nancyfriedman.typepad.com/away_with_words/2013/10/the-five-types-of-names-or-why-suggestive-beats-descriptive.html</a:t>
            </a:r>
          </a:p>
        </p:txBody>
      </p:sp>
      <p:sp>
        <p:nvSpPr>
          <p:cNvPr id="9" name="TextBox 8">
            <a:extLst>
              <a:ext uri="{FF2B5EF4-FFF2-40B4-BE49-F238E27FC236}">
                <a16:creationId xmlns:a16="http://schemas.microsoft.com/office/drawing/2014/main" id="{769D684F-002B-3449-88DF-905EEF3349E8}"/>
              </a:ext>
            </a:extLst>
          </p:cNvPr>
          <p:cNvSpPr txBox="1"/>
          <p:nvPr/>
        </p:nvSpPr>
        <p:spPr>
          <a:xfrm>
            <a:off x="1293480" y="3959741"/>
            <a:ext cx="2079714"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solidFill>
                  <a:schemeClr val="bg1"/>
                </a:solidFill>
              </a:rPr>
              <a:t>Less effort to explain brand $</a:t>
            </a:r>
          </a:p>
        </p:txBody>
      </p:sp>
      <p:sp>
        <p:nvSpPr>
          <p:cNvPr id="10" name="TextBox 9">
            <a:extLst>
              <a:ext uri="{FF2B5EF4-FFF2-40B4-BE49-F238E27FC236}">
                <a16:creationId xmlns:a16="http://schemas.microsoft.com/office/drawing/2014/main" id="{7A29527D-5599-2340-9F58-8C145977E9CA}"/>
              </a:ext>
            </a:extLst>
          </p:cNvPr>
          <p:cNvSpPr txBox="1"/>
          <p:nvPr/>
        </p:nvSpPr>
        <p:spPr>
          <a:xfrm>
            <a:off x="7753243" y="3959741"/>
            <a:ext cx="2256967"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solidFill>
                  <a:schemeClr val="bg1"/>
                </a:solidFill>
              </a:rPr>
              <a:t>More effort to explain brand $$$</a:t>
            </a:r>
          </a:p>
        </p:txBody>
      </p:sp>
      <p:cxnSp>
        <p:nvCxnSpPr>
          <p:cNvPr id="11" name="Straight Arrow Connector 10">
            <a:extLst>
              <a:ext uri="{FF2B5EF4-FFF2-40B4-BE49-F238E27FC236}">
                <a16:creationId xmlns:a16="http://schemas.microsoft.com/office/drawing/2014/main" id="{2C60363A-AC0A-A047-8326-809110CBAFF1}"/>
              </a:ext>
            </a:extLst>
          </p:cNvPr>
          <p:cNvCxnSpPr/>
          <p:nvPr/>
        </p:nvCxnSpPr>
        <p:spPr>
          <a:xfrm flipV="1">
            <a:off x="1293480" y="3723584"/>
            <a:ext cx="8766938" cy="1"/>
          </a:xfrm>
          <a:prstGeom prst="straightConnector1">
            <a:avLst/>
          </a:prstGeom>
          <a:ln w="57150" cmpd="sng">
            <a:headEnd type="arrow"/>
            <a:tailEnd type="arrow"/>
          </a:ln>
        </p:spPr>
        <p:style>
          <a:lnRef idx="2">
            <a:schemeClr val="accent2"/>
          </a:lnRef>
          <a:fillRef idx="0">
            <a:schemeClr val="accent2"/>
          </a:fillRef>
          <a:effectRef idx="1">
            <a:schemeClr val="accent2"/>
          </a:effectRef>
          <a:fontRef idx="minor">
            <a:schemeClr val="tx1"/>
          </a:fontRef>
        </p:style>
      </p:cxnSp>
      <p:sp>
        <p:nvSpPr>
          <p:cNvPr id="12" name="Rectangle 11">
            <a:extLst>
              <a:ext uri="{FF2B5EF4-FFF2-40B4-BE49-F238E27FC236}">
                <a16:creationId xmlns:a16="http://schemas.microsoft.com/office/drawing/2014/main" id="{0DCC7C22-C2B6-0945-B715-B5231624CEE4}"/>
              </a:ext>
            </a:extLst>
          </p:cNvPr>
          <p:cNvSpPr/>
          <p:nvPr/>
        </p:nvSpPr>
        <p:spPr>
          <a:xfrm>
            <a:off x="1079500" y="5111285"/>
            <a:ext cx="8716730" cy="923330"/>
          </a:xfrm>
          <a:prstGeom prst="rect">
            <a:avLst/>
          </a:prstGeom>
        </p:spPr>
        <p:txBody>
          <a:bodyPr wrap="square">
            <a:spAutoFit/>
          </a:bodyPr>
          <a:lstStyle/>
          <a:p>
            <a:r>
              <a:rPr lang="en-US" b="1" dirty="0"/>
              <a:t>Descriptive Brand Names </a:t>
            </a:r>
            <a:r>
              <a:rPr lang="en-US" dirty="0"/>
              <a:t>– are brand names that relate directly to or describe the product or benefit or are derived from a founder’s name.  </a:t>
            </a:r>
          </a:p>
          <a:p>
            <a:r>
              <a:rPr lang="en-US" dirty="0"/>
              <a:t>Examples include General Motors, British Petroleum (BP), The Body Shop, Disney.</a:t>
            </a:r>
          </a:p>
        </p:txBody>
      </p:sp>
      <p:sp>
        <p:nvSpPr>
          <p:cNvPr id="13" name="TextBox 12">
            <a:extLst>
              <a:ext uri="{FF2B5EF4-FFF2-40B4-BE49-F238E27FC236}">
                <a16:creationId xmlns:a16="http://schemas.microsoft.com/office/drawing/2014/main" id="{34EB42C5-0AFB-1740-8148-BE501AC3731F}"/>
              </a:ext>
            </a:extLst>
          </p:cNvPr>
          <p:cNvSpPr txBox="1"/>
          <p:nvPr/>
        </p:nvSpPr>
        <p:spPr>
          <a:xfrm>
            <a:off x="6921500" y="431800"/>
            <a:ext cx="5270500" cy="584775"/>
          </a:xfrm>
          <a:prstGeom prst="rect">
            <a:avLst/>
          </a:prstGeom>
          <a:noFill/>
        </p:spPr>
        <p:txBody>
          <a:bodyPr wrap="square" rtlCol="0">
            <a:spAutoFit/>
          </a:bodyPr>
          <a:lstStyle/>
          <a:p>
            <a:pPr algn="r"/>
            <a:r>
              <a:rPr lang="en-US" sz="3200" b="1" dirty="0">
                <a:solidFill>
                  <a:schemeClr val="bg1"/>
                </a:solidFill>
              </a:rPr>
              <a:t>Types of Brand Names</a:t>
            </a:r>
          </a:p>
        </p:txBody>
      </p:sp>
      <p:pic>
        <p:nvPicPr>
          <p:cNvPr id="14" name="Picture 13" descr="Screen Shot 2019-10-22 at 11.40.02 PM.png">
            <a:extLst>
              <a:ext uri="{FF2B5EF4-FFF2-40B4-BE49-F238E27FC236}">
                <a16:creationId xmlns:a16="http://schemas.microsoft.com/office/drawing/2014/main" id="{815A6844-8FBC-B042-8FFE-30851590718D}"/>
              </a:ext>
            </a:extLst>
          </p:cNvPr>
          <p:cNvPicPr>
            <a:picLocks noChangeAspect="1"/>
          </p:cNvPicPr>
          <p:nvPr/>
        </p:nvPicPr>
        <p:blipFill>
          <a:blip r:embed="rId2" cstate="email">
            <a:alphaModFix amt="23000"/>
            <a:extLst>
              <a:ext uri="{28A0092B-C50C-407E-A947-70E740481C1C}">
                <a14:useLocalDpi xmlns:a14="http://schemas.microsoft.com/office/drawing/2010/main"/>
              </a:ext>
            </a:extLst>
          </a:blip>
          <a:stretch>
            <a:fillRect/>
          </a:stretch>
        </p:blipFill>
        <p:spPr>
          <a:xfrm>
            <a:off x="2643529" y="56088"/>
            <a:ext cx="4035770" cy="3712645"/>
          </a:xfrm>
          <a:prstGeom prst="rect">
            <a:avLst/>
          </a:prstGeom>
        </p:spPr>
      </p:pic>
    </p:spTree>
    <p:extLst>
      <p:ext uri="{BB962C8B-B14F-4D97-AF65-F5344CB8AC3E}">
        <p14:creationId xmlns:p14="http://schemas.microsoft.com/office/powerpoint/2010/main" val="902622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11.29.53 PM.png">
            <a:extLst>
              <a:ext uri="{FF2B5EF4-FFF2-40B4-BE49-F238E27FC236}">
                <a16:creationId xmlns:a16="http://schemas.microsoft.com/office/drawing/2014/main" id="{D8199CBE-C17A-DF43-BE67-2936992B32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51" y="1737313"/>
            <a:ext cx="4327005" cy="4756352"/>
          </a:xfrm>
          <a:prstGeom prst="rect">
            <a:avLst/>
          </a:prstGeom>
        </p:spPr>
      </p:pic>
      <p:pic>
        <p:nvPicPr>
          <p:cNvPr id="3" name="Picture 2" descr="Screen Shot 2019-10-22 at 11.31.19 PM.png">
            <a:extLst>
              <a:ext uri="{FF2B5EF4-FFF2-40B4-BE49-F238E27FC236}">
                <a16:creationId xmlns:a16="http://schemas.microsoft.com/office/drawing/2014/main" id="{EC27CA28-562D-984B-86E2-901EFE3E07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91725" y="2670977"/>
            <a:ext cx="4033575" cy="1857419"/>
          </a:xfrm>
          <a:prstGeom prst="rect">
            <a:avLst/>
          </a:prstGeom>
        </p:spPr>
      </p:pic>
      <p:pic>
        <p:nvPicPr>
          <p:cNvPr id="4" name="Picture 3" descr="Screen Shot 2019-10-22 at 11.32.24 PM.png">
            <a:extLst>
              <a:ext uri="{FF2B5EF4-FFF2-40B4-BE49-F238E27FC236}">
                <a16:creationId xmlns:a16="http://schemas.microsoft.com/office/drawing/2014/main" id="{A67670FC-98D1-8D43-861F-F92CD344AA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2656" y="1727886"/>
            <a:ext cx="3159687" cy="4593249"/>
          </a:xfrm>
          <a:prstGeom prst="rect">
            <a:avLst/>
          </a:prstGeom>
        </p:spPr>
      </p:pic>
      <p:sp>
        <p:nvSpPr>
          <p:cNvPr id="5" name="Title 1">
            <a:extLst>
              <a:ext uri="{FF2B5EF4-FFF2-40B4-BE49-F238E27FC236}">
                <a16:creationId xmlns:a16="http://schemas.microsoft.com/office/drawing/2014/main" id="{544C1B44-F148-014C-9311-1D001C5EB8F6}"/>
              </a:ext>
            </a:extLst>
          </p:cNvPr>
          <p:cNvSpPr>
            <a:spLocks noGrp="1"/>
          </p:cNvSpPr>
          <p:nvPr>
            <p:ph type="title"/>
          </p:nvPr>
        </p:nvSpPr>
        <p:spPr>
          <a:xfrm>
            <a:off x="1257005" y="369546"/>
            <a:ext cx="10934995" cy="656451"/>
          </a:xfrm>
        </p:spPr>
        <p:txBody>
          <a:bodyPr>
            <a:normAutofit fontScale="90000"/>
          </a:bodyPr>
          <a:lstStyle/>
          <a:p>
            <a:pPr algn="r"/>
            <a:r>
              <a:rPr lang="en-US" dirty="0"/>
              <a:t>Descriptive</a:t>
            </a:r>
            <a:endParaRPr lang="en-US" b="1" dirty="0"/>
          </a:p>
        </p:txBody>
      </p:sp>
    </p:spTree>
    <p:extLst>
      <p:ext uri="{BB962C8B-B14F-4D97-AF65-F5344CB8AC3E}">
        <p14:creationId xmlns:p14="http://schemas.microsoft.com/office/powerpoint/2010/main" val="405917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4C1B44-F148-014C-9311-1D001C5EB8F6}"/>
              </a:ext>
            </a:extLst>
          </p:cNvPr>
          <p:cNvSpPr>
            <a:spLocks noGrp="1"/>
          </p:cNvSpPr>
          <p:nvPr>
            <p:ph type="title"/>
          </p:nvPr>
        </p:nvSpPr>
        <p:spPr>
          <a:xfrm>
            <a:off x="1257005" y="369546"/>
            <a:ext cx="10934995" cy="656451"/>
          </a:xfrm>
        </p:spPr>
        <p:txBody>
          <a:bodyPr>
            <a:normAutofit fontScale="90000"/>
          </a:bodyPr>
          <a:lstStyle/>
          <a:p>
            <a:pPr algn="r"/>
            <a:r>
              <a:rPr lang="en-US" dirty="0"/>
              <a:t>Descriptive</a:t>
            </a:r>
            <a:endParaRPr lang="en-US" b="1" dirty="0"/>
          </a:p>
        </p:txBody>
      </p:sp>
      <p:pic>
        <p:nvPicPr>
          <p:cNvPr id="6" name="Picture 5" descr="Screen Shot 2019-10-22 at 10.52.17 PM.png">
            <a:extLst>
              <a:ext uri="{FF2B5EF4-FFF2-40B4-BE49-F238E27FC236}">
                <a16:creationId xmlns:a16="http://schemas.microsoft.com/office/drawing/2014/main" id="{25E19E76-099E-6D49-88E7-8545128890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7005" y="1463767"/>
            <a:ext cx="4170439" cy="5394233"/>
          </a:xfrm>
          <a:prstGeom prst="rect">
            <a:avLst/>
          </a:prstGeom>
        </p:spPr>
      </p:pic>
      <p:pic>
        <p:nvPicPr>
          <p:cNvPr id="8" name="Picture 7" descr="Screen Shot 2019-10-22 at 10.55.08 PM.png">
            <a:extLst>
              <a:ext uri="{FF2B5EF4-FFF2-40B4-BE49-F238E27FC236}">
                <a16:creationId xmlns:a16="http://schemas.microsoft.com/office/drawing/2014/main" id="{CD540031-9CDE-124C-B88E-BAA446A7A0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21970" y="1517489"/>
            <a:ext cx="4419100" cy="5340511"/>
          </a:xfrm>
          <a:prstGeom prst="rect">
            <a:avLst/>
          </a:prstGeom>
        </p:spPr>
      </p:pic>
    </p:spTree>
    <p:extLst>
      <p:ext uri="{BB962C8B-B14F-4D97-AF65-F5344CB8AC3E}">
        <p14:creationId xmlns:p14="http://schemas.microsoft.com/office/powerpoint/2010/main" val="283921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BEBF17A-7EBB-EB45-8556-35B8ECDBE0C8}"/>
              </a:ext>
            </a:extLst>
          </p:cNvPr>
          <p:cNvSpPr txBox="1">
            <a:spLocks/>
          </p:cNvSpPr>
          <p:nvPr/>
        </p:nvSpPr>
        <p:spPr>
          <a:xfrm>
            <a:off x="476898" y="1564246"/>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Who will buy (</a:t>
            </a:r>
            <a:r>
              <a:rPr lang="en-US" sz="1200" b="1" dirty="0"/>
              <a:t>TARGET MARKET</a:t>
            </a:r>
            <a:r>
              <a:rPr lang="en-US" dirty="0"/>
              <a:t>)? Why?</a:t>
            </a:r>
          </a:p>
          <a:p>
            <a:endParaRPr lang="en-US" dirty="0"/>
          </a:p>
          <a:p>
            <a:r>
              <a:rPr lang="en-US" dirty="0"/>
              <a:t>Picture your Brand</a:t>
            </a:r>
          </a:p>
          <a:p>
            <a:endParaRPr lang="en-US" dirty="0"/>
          </a:p>
          <a:p>
            <a:r>
              <a:rPr lang="en-US" dirty="0"/>
              <a:t>Name.  Draft.  Protect.</a:t>
            </a:r>
          </a:p>
          <a:p>
            <a:endParaRPr lang="en-US" dirty="0"/>
          </a:p>
          <a:p>
            <a:r>
              <a:rPr lang="en-US" dirty="0"/>
              <a:t>Effective messaging.  Best path forward</a:t>
            </a:r>
          </a:p>
        </p:txBody>
      </p:sp>
    </p:spTree>
    <p:extLst>
      <p:ext uri="{BB962C8B-B14F-4D97-AF65-F5344CB8AC3E}">
        <p14:creationId xmlns:p14="http://schemas.microsoft.com/office/powerpoint/2010/main" val="3800442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0260-03CB-2942-9364-0D26FD39F654}"/>
              </a:ext>
            </a:extLst>
          </p:cNvPr>
          <p:cNvSpPr>
            <a:spLocks noGrp="1"/>
          </p:cNvSpPr>
          <p:nvPr>
            <p:ph type="title"/>
          </p:nvPr>
        </p:nvSpPr>
        <p:spPr>
          <a:xfrm>
            <a:off x="1257005" y="382246"/>
            <a:ext cx="10934995" cy="656451"/>
          </a:xfrm>
        </p:spPr>
        <p:txBody>
          <a:bodyPr>
            <a:normAutofit fontScale="90000"/>
          </a:bodyPr>
          <a:lstStyle/>
          <a:p>
            <a:pPr algn="r"/>
            <a:r>
              <a:rPr lang="en-US" dirty="0"/>
              <a:t>Suggestive</a:t>
            </a:r>
            <a:endParaRPr lang="en-US" b="1" dirty="0"/>
          </a:p>
        </p:txBody>
      </p:sp>
      <p:pic>
        <p:nvPicPr>
          <p:cNvPr id="3" name="Picture 2" descr="Screen Shot 2019-10-22 at 11.09.30 PM.png">
            <a:extLst>
              <a:ext uri="{FF2B5EF4-FFF2-40B4-BE49-F238E27FC236}">
                <a16:creationId xmlns:a16="http://schemas.microsoft.com/office/drawing/2014/main" id="{6FB15C6F-FB58-1E4A-BABB-362B09065E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6853" y="1169623"/>
            <a:ext cx="2411760" cy="5688377"/>
          </a:xfrm>
          <a:prstGeom prst="rect">
            <a:avLst/>
          </a:prstGeom>
        </p:spPr>
      </p:pic>
      <p:pic>
        <p:nvPicPr>
          <p:cNvPr id="4" name="Picture 3" descr="Screen Shot 2019-10-22 at 11.09.07 PM.png">
            <a:extLst>
              <a:ext uri="{FF2B5EF4-FFF2-40B4-BE49-F238E27FC236}">
                <a16:creationId xmlns:a16="http://schemas.microsoft.com/office/drawing/2014/main" id="{A0F29F8B-B4F1-5D4F-BED6-2B1AB0496B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52276" y="1191895"/>
            <a:ext cx="2525324" cy="5666105"/>
          </a:xfrm>
          <a:prstGeom prst="rect">
            <a:avLst/>
          </a:prstGeom>
        </p:spPr>
      </p:pic>
      <p:pic>
        <p:nvPicPr>
          <p:cNvPr id="5" name="Picture 4" descr="Screen Shot 2019-10-22 at 2.26.21 PM.png">
            <a:extLst>
              <a:ext uri="{FF2B5EF4-FFF2-40B4-BE49-F238E27FC236}">
                <a16:creationId xmlns:a16="http://schemas.microsoft.com/office/drawing/2014/main" id="{B6FD987E-E9F8-6A4C-856E-870C0701EC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9161" y="2453088"/>
            <a:ext cx="4412566" cy="3143717"/>
          </a:xfrm>
          <a:prstGeom prst="rect">
            <a:avLst/>
          </a:prstGeom>
        </p:spPr>
      </p:pic>
    </p:spTree>
    <p:extLst>
      <p:ext uri="{BB962C8B-B14F-4D97-AF65-F5344CB8AC3E}">
        <p14:creationId xmlns:p14="http://schemas.microsoft.com/office/powerpoint/2010/main" val="2461642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0260-03CB-2942-9364-0D26FD39F654}"/>
              </a:ext>
            </a:extLst>
          </p:cNvPr>
          <p:cNvSpPr>
            <a:spLocks noGrp="1"/>
          </p:cNvSpPr>
          <p:nvPr>
            <p:ph type="title"/>
          </p:nvPr>
        </p:nvSpPr>
        <p:spPr>
          <a:xfrm>
            <a:off x="1257005" y="369546"/>
            <a:ext cx="10934995" cy="656451"/>
          </a:xfrm>
        </p:spPr>
        <p:txBody>
          <a:bodyPr>
            <a:normAutofit fontScale="90000"/>
          </a:bodyPr>
          <a:lstStyle/>
          <a:p>
            <a:pPr algn="r"/>
            <a:r>
              <a:rPr lang="en-US" dirty="0"/>
              <a:t>Suggestive</a:t>
            </a:r>
            <a:endParaRPr lang="en-US" b="1" dirty="0"/>
          </a:p>
        </p:txBody>
      </p:sp>
      <p:pic>
        <p:nvPicPr>
          <p:cNvPr id="6" name="Picture 5" descr="Screen Shot 2019-10-22 at 10.48.53 PM.png">
            <a:extLst>
              <a:ext uri="{FF2B5EF4-FFF2-40B4-BE49-F238E27FC236}">
                <a16:creationId xmlns:a16="http://schemas.microsoft.com/office/drawing/2014/main" id="{87FC1E8C-0444-A649-8A59-F1C346B225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77403" y="1244599"/>
            <a:ext cx="2377704" cy="5524499"/>
          </a:xfrm>
          <a:prstGeom prst="rect">
            <a:avLst/>
          </a:prstGeom>
        </p:spPr>
      </p:pic>
      <p:pic>
        <p:nvPicPr>
          <p:cNvPr id="7" name="Picture 6" descr="Screen Shot 2019-10-22 at 11.12.54 PM.png">
            <a:extLst>
              <a:ext uri="{FF2B5EF4-FFF2-40B4-BE49-F238E27FC236}">
                <a16:creationId xmlns:a16="http://schemas.microsoft.com/office/drawing/2014/main" id="{058B58CE-1A97-B540-8340-EC1DC3C7B9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3334" y="2717982"/>
            <a:ext cx="3836959" cy="1649219"/>
          </a:xfrm>
          <a:prstGeom prst="rect">
            <a:avLst/>
          </a:prstGeom>
        </p:spPr>
      </p:pic>
    </p:spTree>
    <p:extLst>
      <p:ext uri="{BB962C8B-B14F-4D97-AF65-F5344CB8AC3E}">
        <p14:creationId xmlns:p14="http://schemas.microsoft.com/office/powerpoint/2010/main" val="3876518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0260-03CB-2942-9364-0D26FD39F654}"/>
              </a:ext>
            </a:extLst>
          </p:cNvPr>
          <p:cNvSpPr>
            <a:spLocks noGrp="1"/>
          </p:cNvSpPr>
          <p:nvPr>
            <p:ph type="title"/>
          </p:nvPr>
        </p:nvSpPr>
        <p:spPr>
          <a:xfrm>
            <a:off x="1257005" y="369546"/>
            <a:ext cx="10934995" cy="656451"/>
          </a:xfrm>
        </p:spPr>
        <p:txBody>
          <a:bodyPr>
            <a:normAutofit fontScale="90000"/>
          </a:bodyPr>
          <a:lstStyle/>
          <a:p>
            <a:pPr algn="r"/>
            <a:r>
              <a:rPr lang="en-US" dirty="0"/>
              <a:t>Suggestive</a:t>
            </a:r>
            <a:endParaRPr lang="en-US" b="1" dirty="0"/>
          </a:p>
        </p:txBody>
      </p:sp>
      <p:pic>
        <p:nvPicPr>
          <p:cNvPr id="6" name="Picture 5" descr="Screen Shot 2019-10-30 at 3.22.52 PM.png">
            <a:extLst>
              <a:ext uri="{FF2B5EF4-FFF2-40B4-BE49-F238E27FC236}">
                <a16:creationId xmlns:a16="http://schemas.microsoft.com/office/drawing/2014/main" id="{4D1A42D2-E307-7341-8903-AA957BB85B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205" y="1714500"/>
            <a:ext cx="5796389" cy="4406900"/>
          </a:xfrm>
          <a:prstGeom prst="rect">
            <a:avLst/>
          </a:prstGeom>
        </p:spPr>
      </p:pic>
      <p:pic>
        <p:nvPicPr>
          <p:cNvPr id="7" name="Picture 6" descr="Screen Shot 2019-10-22 at 2.15.20 PM.png">
            <a:extLst>
              <a:ext uri="{FF2B5EF4-FFF2-40B4-BE49-F238E27FC236}">
                <a16:creationId xmlns:a16="http://schemas.microsoft.com/office/drawing/2014/main" id="{5CF1AD82-A309-0D40-9602-E34265B304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4088" y="1130300"/>
            <a:ext cx="5947570" cy="5727700"/>
          </a:xfrm>
          <a:prstGeom prst="rect">
            <a:avLst/>
          </a:prstGeom>
        </p:spPr>
      </p:pic>
    </p:spTree>
    <p:extLst>
      <p:ext uri="{BB962C8B-B14F-4D97-AF65-F5344CB8AC3E}">
        <p14:creationId xmlns:p14="http://schemas.microsoft.com/office/powerpoint/2010/main" val="1187569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2.23.13 PM.png">
            <a:extLst>
              <a:ext uri="{FF2B5EF4-FFF2-40B4-BE49-F238E27FC236}">
                <a16:creationId xmlns:a16="http://schemas.microsoft.com/office/drawing/2014/main" id="{5C800BDF-F9BB-DF4F-8A05-8839F3464F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169" y="2067025"/>
            <a:ext cx="5243271" cy="3207531"/>
          </a:xfrm>
          <a:prstGeom prst="rect">
            <a:avLst/>
          </a:prstGeom>
        </p:spPr>
      </p:pic>
      <p:pic>
        <p:nvPicPr>
          <p:cNvPr id="3" name="Picture 2" descr="Screen Shot 2019-10-22 at 2.24.00 PM.png">
            <a:extLst>
              <a:ext uri="{FF2B5EF4-FFF2-40B4-BE49-F238E27FC236}">
                <a16:creationId xmlns:a16="http://schemas.microsoft.com/office/drawing/2014/main" id="{1446A180-976D-3A45-8721-5346D50312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948" t="8787" r="7315" b="16051"/>
          <a:stretch/>
        </p:blipFill>
        <p:spPr>
          <a:xfrm>
            <a:off x="6563554" y="2067025"/>
            <a:ext cx="5171246" cy="3207529"/>
          </a:xfrm>
          <a:prstGeom prst="rect">
            <a:avLst/>
          </a:prstGeom>
        </p:spPr>
      </p:pic>
      <p:sp>
        <p:nvSpPr>
          <p:cNvPr id="4" name="Title 1">
            <a:extLst>
              <a:ext uri="{FF2B5EF4-FFF2-40B4-BE49-F238E27FC236}">
                <a16:creationId xmlns:a16="http://schemas.microsoft.com/office/drawing/2014/main" id="{16A2A96E-335C-F24D-9C37-FA4D7B6BA7C0}"/>
              </a:ext>
            </a:extLst>
          </p:cNvPr>
          <p:cNvSpPr>
            <a:spLocks noGrp="1"/>
          </p:cNvSpPr>
          <p:nvPr>
            <p:ph type="title"/>
          </p:nvPr>
        </p:nvSpPr>
        <p:spPr>
          <a:xfrm>
            <a:off x="1257005" y="369546"/>
            <a:ext cx="10934995" cy="656451"/>
          </a:xfrm>
        </p:spPr>
        <p:txBody>
          <a:bodyPr>
            <a:normAutofit fontScale="90000"/>
          </a:bodyPr>
          <a:lstStyle/>
          <a:p>
            <a:pPr algn="r"/>
            <a:r>
              <a:rPr lang="en-US" dirty="0"/>
              <a:t>Suggestive</a:t>
            </a:r>
            <a:endParaRPr lang="en-US" b="1" dirty="0"/>
          </a:p>
        </p:txBody>
      </p:sp>
    </p:spTree>
    <p:extLst>
      <p:ext uri="{BB962C8B-B14F-4D97-AF65-F5344CB8AC3E}">
        <p14:creationId xmlns:p14="http://schemas.microsoft.com/office/powerpoint/2010/main" val="674963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1.58.08 PM.png">
            <a:extLst>
              <a:ext uri="{FF2B5EF4-FFF2-40B4-BE49-F238E27FC236}">
                <a16:creationId xmlns:a16="http://schemas.microsoft.com/office/drawing/2014/main" id="{F3584354-C503-2A46-8E24-11547E64A8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500" y="1129341"/>
            <a:ext cx="11074400" cy="5662099"/>
          </a:xfrm>
          <a:prstGeom prst="rect">
            <a:avLst/>
          </a:prstGeom>
        </p:spPr>
      </p:pic>
      <p:sp>
        <p:nvSpPr>
          <p:cNvPr id="3" name="Title 1">
            <a:extLst>
              <a:ext uri="{FF2B5EF4-FFF2-40B4-BE49-F238E27FC236}">
                <a16:creationId xmlns:a16="http://schemas.microsoft.com/office/drawing/2014/main" id="{9D1D24BA-FC9D-A943-9B56-3C1A64875241}"/>
              </a:ext>
            </a:extLst>
          </p:cNvPr>
          <p:cNvSpPr>
            <a:spLocks noGrp="1"/>
          </p:cNvSpPr>
          <p:nvPr>
            <p:ph type="title"/>
          </p:nvPr>
        </p:nvSpPr>
        <p:spPr>
          <a:xfrm>
            <a:off x="1257005" y="369546"/>
            <a:ext cx="10934995" cy="656451"/>
          </a:xfrm>
        </p:spPr>
        <p:txBody>
          <a:bodyPr>
            <a:normAutofit fontScale="90000"/>
          </a:bodyPr>
          <a:lstStyle/>
          <a:p>
            <a:pPr algn="r"/>
            <a:r>
              <a:rPr lang="en-US" dirty="0"/>
              <a:t>Suggestive</a:t>
            </a:r>
            <a:endParaRPr lang="en-US" b="1" dirty="0"/>
          </a:p>
        </p:txBody>
      </p:sp>
    </p:spTree>
    <p:extLst>
      <p:ext uri="{BB962C8B-B14F-4D97-AF65-F5344CB8AC3E}">
        <p14:creationId xmlns:p14="http://schemas.microsoft.com/office/powerpoint/2010/main" val="1634394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26 at 7.57.27 PM.png">
            <a:extLst>
              <a:ext uri="{FF2B5EF4-FFF2-40B4-BE49-F238E27FC236}">
                <a16:creationId xmlns:a16="http://schemas.microsoft.com/office/drawing/2014/main" id="{B1AE2166-539A-DB45-9609-6A489ECD5C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658" y="1102178"/>
            <a:ext cx="5489081" cy="5642176"/>
          </a:xfrm>
          <a:prstGeom prst="rect">
            <a:avLst/>
          </a:prstGeom>
        </p:spPr>
      </p:pic>
      <p:pic>
        <p:nvPicPr>
          <p:cNvPr id="3" name="Picture 2" descr="Screen Shot 2017-09-26 at 7.58.01 PM.png">
            <a:extLst>
              <a:ext uri="{FF2B5EF4-FFF2-40B4-BE49-F238E27FC236}">
                <a16:creationId xmlns:a16="http://schemas.microsoft.com/office/drawing/2014/main" id="{AA2C84E5-597D-254B-BDFF-3190A2E2BC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9107" y="3143357"/>
            <a:ext cx="5215879" cy="697551"/>
          </a:xfrm>
          <a:prstGeom prst="rect">
            <a:avLst/>
          </a:prstGeom>
        </p:spPr>
      </p:pic>
      <p:pic>
        <p:nvPicPr>
          <p:cNvPr id="4" name="Picture 3" descr="Screen Shot 2017-09-26 at 7.57.27 PM.png">
            <a:extLst>
              <a:ext uri="{FF2B5EF4-FFF2-40B4-BE49-F238E27FC236}">
                <a16:creationId xmlns:a16="http://schemas.microsoft.com/office/drawing/2014/main" id="{3E774F74-73D6-9E40-A9EA-64A5188242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43980" y="1211716"/>
            <a:ext cx="5863598" cy="1931641"/>
          </a:xfrm>
          <a:prstGeom prst="rect">
            <a:avLst/>
          </a:prstGeom>
        </p:spPr>
      </p:pic>
      <p:pic>
        <p:nvPicPr>
          <p:cNvPr id="5" name="Picture 4" descr="Screen Shot 2017-09-26 at 7.58.01 PM.png">
            <a:extLst>
              <a:ext uri="{FF2B5EF4-FFF2-40B4-BE49-F238E27FC236}">
                <a16:creationId xmlns:a16="http://schemas.microsoft.com/office/drawing/2014/main" id="{648C4853-29A2-AD47-B7EB-BD4A2CC80F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19107" y="3795513"/>
            <a:ext cx="5780407" cy="2957005"/>
          </a:xfrm>
          <a:prstGeom prst="rect">
            <a:avLst/>
          </a:prstGeom>
        </p:spPr>
      </p:pic>
    </p:spTree>
    <p:extLst>
      <p:ext uri="{BB962C8B-B14F-4D97-AF65-F5344CB8AC3E}">
        <p14:creationId xmlns:p14="http://schemas.microsoft.com/office/powerpoint/2010/main" val="569641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31769D-0267-C941-9220-8BD00642D8ED}"/>
              </a:ext>
            </a:extLst>
          </p:cNvPr>
          <p:cNvSpPr/>
          <p:nvPr/>
        </p:nvSpPr>
        <p:spPr>
          <a:xfrm>
            <a:off x="8560557" y="443984"/>
            <a:ext cx="3631443" cy="646331"/>
          </a:xfrm>
          <a:prstGeom prst="rect">
            <a:avLst/>
          </a:prstGeom>
        </p:spPr>
        <p:txBody>
          <a:bodyPr wrap="none">
            <a:spAutoFit/>
          </a:bodyPr>
          <a:lstStyle/>
          <a:p>
            <a:pPr algn="r"/>
            <a:r>
              <a:rPr lang="en-US" sz="3600" b="1" dirty="0">
                <a:solidFill>
                  <a:schemeClr val="bg1"/>
                </a:solidFill>
              </a:rPr>
              <a:t>What is Drafting?</a:t>
            </a:r>
            <a:endParaRPr lang="en-US" sz="3600" dirty="0">
              <a:solidFill>
                <a:schemeClr val="bg1"/>
              </a:solidFill>
            </a:endParaRPr>
          </a:p>
        </p:txBody>
      </p:sp>
      <p:pic>
        <p:nvPicPr>
          <p:cNvPr id="4" name="Picture 3" descr="Screen Shot 2015-02-24 at 10.08.34 AM.png">
            <a:extLst>
              <a:ext uri="{FF2B5EF4-FFF2-40B4-BE49-F238E27FC236}">
                <a16:creationId xmlns:a16="http://schemas.microsoft.com/office/drawing/2014/main" id="{7E9B054D-B622-BB4B-A045-2A69D33F8C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9309" y="1057655"/>
            <a:ext cx="4447137" cy="5767685"/>
          </a:xfrm>
          <a:prstGeom prst="rect">
            <a:avLst/>
          </a:prstGeom>
        </p:spPr>
      </p:pic>
    </p:spTree>
    <p:extLst>
      <p:ext uri="{BB962C8B-B14F-4D97-AF65-F5344CB8AC3E}">
        <p14:creationId xmlns:p14="http://schemas.microsoft.com/office/powerpoint/2010/main" val="280760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2D64-18A1-4242-99E5-4FF1C4DEBE5E}"/>
              </a:ext>
            </a:extLst>
          </p:cNvPr>
          <p:cNvSpPr>
            <a:spLocks noGrp="1"/>
          </p:cNvSpPr>
          <p:nvPr>
            <p:ph type="title"/>
          </p:nvPr>
        </p:nvSpPr>
        <p:spPr>
          <a:xfrm>
            <a:off x="3962400" y="266243"/>
            <a:ext cx="8229600" cy="758547"/>
          </a:xfrm>
        </p:spPr>
        <p:txBody>
          <a:bodyPr>
            <a:normAutofit fontScale="90000"/>
          </a:bodyPr>
          <a:lstStyle/>
          <a:p>
            <a:pPr algn="r"/>
            <a:r>
              <a:rPr lang="en-US" b="1" dirty="0"/>
              <a:t>What is Brand Drafting?</a:t>
            </a:r>
          </a:p>
        </p:txBody>
      </p:sp>
      <p:sp>
        <p:nvSpPr>
          <p:cNvPr id="3" name="TextBox 2">
            <a:extLst>
              <a:ext uri="{FF2B5EF4-FFF2-40B4-BE49-F238E27FC236}">
                <a16:creationId xmlns:a16="http://schemas.microsoft.com/office/drawing/2014/main" id="{CFEFDB72-9D14-9044-BAA8-68F6E8A1AF28}"/>
              </a:ext>
            </a:extLst>
          </p:cNvPr>
          <p:cNvSpPr txBox="1"/>
          <p:nvPr/>
        </p:nvSpPr>
        <p:spPr>
          <a:xfrm>
            <a:off x="217941" y="1216478"/>
            <a:ext cx="11873366" cy="3785652"/>
          </a:xfrm>
          <a:prstGeom prst="rect">
            <a:avLst/>
          </a:prstGeom>
          <a:noFill/>
        </p:spPr>
        <p:txBody>
          <a:bodyPr wrap="square" rtlCol="0">
            <a:spAutoFit/>
          </a:bodyPr>
          <a:lstStyle/>
          <a:p>
            <a:r>
              <a:rPr lang="en-US" sz="2400" dirty="0"/>
              <a:t>Allows you to gain traction with consumers with similarities from established brands / products</a:t>
            </a:r>
          </a:p>
          <a:p>
            <a:endParaRPr lang="en-US" sz="2400" dirty="0"/>
          </a:p>
          <a:p>
            <a:pPr marL="342900" indent="-342900">
              <a:buFont typeface="Arial"/>
              <a:buChar char="•"/>
            </a:pPr>
            <a:r>
              <a:rPr lang="en-US" sz="2400" b="1" dirty="0"/>
              <a:t>Color</a:t>
            </a:r>
          </a:p>
          <a:p>
            <a:pPr marL="342900" indent="-342900">
              <a:buFont typeface="Arial"/>
              <a:buChar char="•"/>
            </a:pPr>
            <a:r>
              <a:rPr lang="en-US" sz="2400" b="1" dirty="0"/>
              <a:t>Name</a:t>
            </a:r>
          </a:p>
          <a:p>
            <a:pPr marL="342900" indent="-342900">
              <a:buFont typeface="Arial"/>
              <a:buChar char="•"/>
            </a:pPr>
            <a:r>
              <a:rPr lang="en-US" sz="2400" b="1" dirty="0"/>
              <a:t>Packaging type</a:t>
            </a:r>
          </a:p>
          <a:p>
            <a:pPr marL="342900" indent="-342900">
              <a:buFont typeface="Arial"/>
              <a:buChar char="•"/>
            </a:pPr>
            <a:r>
              <a:rPr lang="en-US" sz="2400" b="1" dirty="0"/>
              <a:t>Flavor</a:t>
            </a:r>
          </a:p>
          <a:p>
            <a:pPr marL="342900" indent="-342900">
              <a:buFont typeface="Arial"/>
              <a:buChar char="•"/>
            </a:pPr>
            <a:r>
              <a:rPr lang="en-US" sz="2400" b="1" dirty="0"/>
              <a:t>Purpose</a:t>
            </a:r>
          </a:p>
          <a:p>
            <a:endParaRPr lang="en-US" sz="2400" dirty="0"/>
          </a:p>
          <a:p>
            <a:endParaRPr lang="en-US" sz="2400" dirty="0"/>
          </a:p>
          <a:p>
            <a:endParaRPr lang="en-US" sz="2400" dirty="0"/>
          </a:p>
        </p:txBody>
      </p:sp>
      <p:pic>
        <p:nvPicPr>
          <p:cNvPr id="4" name="Picture 3" descr="Screen Shot 2015-02-24 at 10.08.34 AM.png">
            <a:extLst>
              <a:ext uri="{FF2B5EF4-FFF2-40B4-BE49-F238E27FC236}">
                <a16:creationId xmlns:a16="http://schemas.microsoft.com/office/drawing/2014/main" id="{7049481B-EDEB-8740-B35A-1025343E8A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7322" y="1899086"/>
            <a:ext cx="3770392" cy="4889984"/>
          </a:xfrm>
          <a:prstGeom prst="rect">
            <a:avLst/>
          </a:prstGeom>
        </p:spPr>
      </p:pic>
    </p:spTree>
    <p:extLst>
      <p:ext uri="{BB962C8B-B14F-4D97-AF65-F5344CB8AC3E}">
        <p14:creationId xmlns:p14="http://schemas.microsoft.com/office/powerpoint/2010/main" val="2074990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86F2-AD30-1E49-8922-51AF5EC848BA}"/>
              </a:ext>
            </a:extLst>
          </p:cNvPr>
          <p:cNvSpPr>
            <a:spLocks noGrp="1"/>
          </p:cNvSpPr>
          <p:nvPr>
            <p:ph type="title"/>
          </p:nvPr>
        </p:nvSpPr>
        <p:spPr>
          <a:xfrm>
            <a:off x="3829050" y="355638"/>
            <a:ext cx="8229600" cy="677810"/>
          </a:xfrm>
        </p:spPr>
        <p:txBody>
          <a:bodyPr>
            <a:normAutofit fontScale="90000"/>
          </a:bodyPr>
          <a:lstStyle/>
          <a:p>
            <a:pPr algn="r"/>
            <a:r>
              <a:rPr lang="en-US" dirty="0"/>
              <a:t>Drafting in Color</a:t>
            </a:r>
          </a:p>
        </p:txBody>
      </p:sp>
      <p:pic>
        <p:nvPicPr>
          <p:cNvPr id="8" name="Picture 7">
            <a:extLst>
              <a:ext uri="{FF2B5EF4-FFF2-40B4-BE49-F238E27FC236}">
                <a16:creationId xmlns:a16="http://schemas.microsoft.com/office/drawing/2014/main" id="{7621738A-5738-2E41-813D-789E1AAF1C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6609" y="1436417"/>
            <a:ext cx="2011355" cy="2852207"/>
          </a:xfrm>
          <a:prstGeom prst="rect">
            <a:avLst/>
          </a:prstGeom>
        </p:spPr>
      </p:pic>
      <p:pic>
        <p:nvPicPr>
          <p:cNvPr id="10" name="Picture 9">
            <a:extLst>
              <a:ext uri="{FF2B5EF4-FFF2-40B4-BE49-F238E27FC236}">
                <a16:creationId xmlns:a16="http://schemas.microsoft.com/office/drawing/2014/main" id="{06F693F0-EA70-5B4C-8733-EF54B55EE2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217" y="1094016"/>
            <a:ext cx="3909396" cy="5739492"/>
          </a:xfrm>
          <a:prstGeom prst="rect">
            <a:avLst/>
          </a:prstGeom>
        </p:spPr>
      </p:pic>
      <p:pic>
        <p:nvPicPr>
          <p:cNvPr id="12" name="Picture 11">
            <a:extLst>
              <a:ext uri="{FF2B5EF4-FFF2-40B4-BE49-F238E27FC236}">
                <a16:creationId xmlns:a16="http://schemas.microsoft.com/office/drawing/2014/main" id="{BB90A734-885B-FB4A-8220-4C9268FD5D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002" y="4669971"/>
            <a:ext cx="6072648" cy="2123002"/>
          </a:xfrm>
          <a:prstGeom prst="rect">
            <a:avLst/>
          </a:prstGeom>
        </p:spPr>
      </p:pic>
    </p:spTree>
    <p:extLst>
      <p:ext uri="{BB962C8B-B14F-4D97-AF65-F5344CB8AC3E}">
        <p14:creationId xmlns:p14="http://schemas.microsoft.com/office/powerpoint/2010/main" val="3003936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86F2-AD30-1E49-8922-51AF5EC848BA}"/>
              </a:ext>
            </a:extLst>
          </p:cNvPr>
          <p:cNvSpPr>
            <a:spLocks noGrp="1"/>
          </p:cNvSpPr>
          <p:nvPr>
            <p:ph type="title"/>
          </p:nvPr>
        </p:nvSpPr>
        <p:spPr>
          <a:xfrm>
            <a:off x="3829050" y="355638"/>
            <a:ext cx="8229600" cy="677810"/>
          </a:xfrm>
        </p:spPr>
        <p:txBody>
          <a:bodyPr>
            <a:normAutofit fontScale="90000"/>
          </a:bodyPr>
          <a:lstStyle/>
          <a:p>
            <a:pPr algn="r"/>
            <a:r>
              <a:rPr lang="en-US" dirty="0"/>
              <a:t>Drafting in Name</a:t>
            </a:r>
          </a:p>
        </p:txBody>
      </p:sp>
      <p:pic>
        <p:nvPicPr>
          <p:cNvPr id="10" name="Picture 9">
            <a:extLst>
              <a:ext uri="{FF2B5EF4-FFF2-40B4-BE49-F238E27FC236}">
                <a16:creationId xmlns:a16="http://schemas.microsoft.com/office/drawing/2014/main" id="{561A15F1-B55E-EA4B-BD0F-6F22B96B4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9916" y="3183808"/>
            <a:ext cx="5200693" cy="3347355"/>
          </a:xfrm>
          <a:prstGeom prst="rect">
            <a:avLst/>
          </a:prstGeom>
        </p:spPr>
      </p:pic>
      <p:pic>
        <p:nvPicPr>
          <p:cNvPr id="12" name="Picture 11">
            <a:extLst>
              <a:ext uri="{FF2B5EF4-FFF2-40B4-BE49-F238E27FC236}">
                <a16:creationId xmlns:a16="http://schemas.microsoft.com/office/drawing/2014/main" id="{98DEDA9F-209C-7841-8138-6E221BCDC7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6228" y="1452025"/>
            <a:ext cx="3810000" cy="1470526"/>
          </a:xfrm>
          <a:prstGeom prst="rect">
            <a:avLst/>
          </a:prstGeom>
        </p:spPr>
      </p:pic>
      <p:pic>
        <p:nvPicPr>
          <p:cNvPr id="14" name="Picture 13">
            <a:extLst>
              <a:ext uri="{FF2B5EF4-FFF2-40B4-BE49-F238E27FC236}">
                <a16:creationId xmlns:a16="http://schemas.microsoft.com/office/drawing/2014/main" id="{45BFA3BB-EF95-FD4E-8C8A-61B4D975E5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711" y="3322601"/>
            <a:ext cx="1939421" cy="2702642"/>
          </a:xfrm>
          <a:prstGeom prst="rect">
            <a:avLst/>
          </a:prstGeom>
        </p:spPr>
      </p:pic>
      <p:pic>
        <p:nvPicPr>
          <p:cNvPr id="16" name="Picture 15">
            <a:extLst>
              <a:ext uri="{FF2B5EF4-FFF2-40B4-BE49-F238E27FC236}">
                <a16:creationId xmlns:a16="http://schemas.microsoft.com/office/drawing/2014/main" id="{CA4D80EF-3215-634D-8BF1-0B39C66581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6226" y="1616529"/>
            <a:ext cx="4238794" cy="1107583"/>
          </a:xfrm>
          <a:prstGeom prst="rect">
            <a:avLst/>
          </a:prstGeom>
        </p:spPr>
      </p:pic>
      <p:sp>
        <p:nvSpPr>
          <p:cNvPr id="3" name="TextBox 2">
            <a:extLst>
              <a:ext uri="{FF2B5EF4-FFF2-40B4-BE49-F238E27FC236}">
                <a16:creationId xmlns:a16="http://schemas.microsoft.com/office/drawing/2014/main" id="{9A2E8945-B33C-0E43-83F7-E77C088DED44}"/>
              </a:ext>
            </a:extLst>
          </p:cNvPr>
          <p:cNvSpPr txBox="1"/>
          <p:nvPr/>
        </p:nvSpPr>
        <p:spPr>
          <a:xfrm>
            <a:off x="1828800" y="6352162"/>
            <a:ext cx="1787332" cy="369332"/>
          </a:xfrm>
          <a:prstGeom prst="rect">
            <a:avLst/>
          </a:prstGeom>
          <a:noFill/>
        </p:spPr>
        <p:txBody>
          <a:bodyPr wrap="square" rtlCol="0">
            <a:spAutoFit/>
          </a:bodyPr>
          <a:lstStyle/>
          <a:p>
            <a:r>
              <a:rPr lang="en-US" b="1" dirty="0"/>
              <a:t>1971 – New York</a:t>
            </a:r>
          </a:p>
        </p:txBody>
      </p:sp>
      <p:sp>
        <p:nvSpPr>
          <p:cNvPr id="8" name="TextBox 7">
            <a:extLst>
              <a:ext uri="{FF2B5EF4-FFF2-40B4-BE49-F238E27FC236}">
                <a16:creationId xmlns:a16="http://schemas.microsoft.com/office/drawing/2014/main" id="{5C0E5D8D-150D-2F41-BE0C-D7F65E206E29}"/>
              </a:ext>
            </a:extLst>
          </p:cNvPr>
          <p:cNvSpPr txBox="1"/>
          <p:nvPr/>
        </p:nvSpPr>
        <p:spPr>
          <a:xfrm>
            <a:off x="8245813" y="6346497"/>
            <a:ext cx="1787332" cy="369332"/>
          </a:xfrm>
          <a:prstGeom prst="rect">
            <a:avLst/>
          </a:prstGeom>
          <a:noFill/>
        </p:spPr>
        <p:txBody>
          <a:bodyPr wrap="square" rtlCol="0">
            <a:spAutoFit/>
          </a:bodyPr>
          <a:lstStyle/>
          <a:p>
            <a:r>
              <a:rPr lang="en-US" b="1" dirty="0"/>
              <a:t>1971 – California</a:t>
            </a:r>
          </a:p>
        </p:txBody>
      </p:sp>
    </p:spTree>
    <p:extLst>
      <p:ext uri="{BB962C8B-B14F-4D97-AF65-F5344CB8AC3E}">
        <p14:creationId xmlns:p14="http://schemas.microsoft.com/office/powerpoint/2010/main" val="2680397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638353-6D84-AD4B-8AA9-C8315F77214E}"/>
              </a:ext>
            </a:extLst>
          </p:cNvPr>
          <p:cNvSpPr txBox="1"/>
          <p:nvPr/>
        </p:nvSpPr>
        <p:spPr>
          <a:xfrm>
            <a:off x="223895" y="1420586"/>
            <a:ext cx="11802097" cy="4933654"/>
          </a:xfrm>
          <a:prstGeom prst="rect">
            <a:avLst/>
          </a:prstGeom>
          <a:noFill/>
        </p:spPr>
        <p:txBody>
          <a:bodyPr wrap="square" rtlCol="0">
            <a:spAutoFit/>
          </a:bodyPr>
          <a:lstStyle/>
          <a:p>
            <a:pPr marL="285750" indent="-285750">
              <a:buFont typeface="Arial"/>
              <a:buChar char="•"/>
            </a:pPr>
            <a:r>
              <a:rPr lang="en-US" sz="2800" dirty="0"/>
              <a:t>Don’t define too board just to feel good about the potential</a:t>
            </a:r>
          </a:p>
          <a:p>
            <a:pPr marL="285750" indent="-285750">
              <a:buFont typeface="Arial"/>
              <a:buChar char="•"/>
            </a:pPr>
            <a:endParaRPr lang="en-US" sz="2800" dirty="0"/>
          </a:p>
          <a:p>
            <a:pPr marL="285750" indent="-285750">
              <a:buFont typeface="Arial"/>
              <a:buChar char="•"/>
            </a:pPr>
            <a:r>
              <a:rPr lang="en-US" sz="2800" dirty="0"/>
              <a:t>Identify the particular market segments you wish to reach</a:t>
            </a:r>
          </a:p>
          <a:p>
            <a:pPr marL="742950" lvl="1" indent="-285750">
              <a:buFont typeface="Arial"/>
              <a:buChar char="•"/>
            </a:pPr>
            <a:endParaRPr lang="en-US" sz="2800" dirty="0"/>
          </a:p>
          <a:p>
            <a:pPr marL="914400" lvl="1" indent="-457200">
              <a:buFont typeface="Wingdings" charset="2"/>
              <a:buChar char="Ø"/>
            </a:pPr>
            <a:r>
              <a:rPr lang="en-US" sz="2800" dirty="0"/>
              <a:t>Distinct, meaningful components of the overall market that give you a set of specific characteristics to identify them</a:t>
            </a:r>
          </a:p>
          <a:p>
            <a:pPr lvl="1"/>
            <a:endParaRPr lang="en-US" sz="2800" dirty="0"/>
          </a:p>
          <a:p>
            <a:pPr marL="514350" indent="-514350">
              <a:buFont typeface="+mj-lt"/>
              <a:buAutoNum type="arabicPeriod"/>
            </a:pPr>
            <a:r>
              <a:rPr lang="en-US" sz="2800" dirty="0"/>
              <a:t>Definable</a:t>
            </a:r>
          </a:p>
          <a:p>
            <a:pPr marL="514350" indent="-514350">
              <a:buFont typeface="+mj-lt"/>
              <a:buAutoNum type="arabicPeriod"/>
            </a:pPr>
            <a:r>
              <a:rPr lang="en-US" sz="2800" dirty="0"/>
              <a:t>Meaningful</a:t>
            </a:r>
          </a:p>
          <a:p>
            <a:pPr marL="514350" indent="-514350">
              <a:buFont typeface="+mj-lt"/>
              <a:buAutoNum type="arabicPeriod"/>
            </a:pPr>
            <a:r>
              <a:rPr lang="en-US" sz="2800" dirty="0"/>
              <a:t>Sizable</a:t>
            </a:r>
          </a:p>
          <a:p>
            <a:pPr marL="514350" indent="-514350">
              <a:buFont typeface="+mj-lt"/>
              <a:buAutoNum type="arabicPeriod"/>
            </a:pPr>
            <a:r>
              <a:rPr lang="en-US" sz="2800" dirty="0"/>
              <a:t>Reachable</a:t>
            </a:r>
          </a:p>
        </p:txBody>
      </p:sp>
      <p:sp>
        <p:nvSpPr>
          <p:cNvPr id="3" name="Title 1">
            <a:extLst>
              <a:ext uri="{FF2B5EF4-FFF2-40B4-BE49-F238E27FC236}">
                <a16:creationId xmlns:a16="http://schemas.microsoft.com/office/drawing/2014/main" id="{1B830BE0-F951-5C4C-9524-A33C2BF8040C}"/>
              </a:ext>
            </a:extLst>
          </p:cNvPr>
          <p:cNvSpPr txBox="1">
            <a:spLocks/>
          </p:cNvSpPr>
          <p:nvPr/>
        </p:nvSpPr>
        <p:spPr>
          <a:xfrm>
            <a:off x="7219233" y="4022775"/>
            <a:ext cx="4517930" cy="246319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b="0" i="0" kern="1200">
                <a:solidFill>
                  <a:schemeClr val="tx1"/>
                </a:solidFill>
                <a:latin typeface="Times New Roman"/>
                <a:ea typeface="+mj-ea"/>
                <a:cs typeface="Times New Roman"/>
              </a:defRPr>
            </a:lvl1pPr>
          </a:lstStyle>
          <a:p>
            <a:pPr algn="l"/>
            <a:r>
              <a:rPr lang="en-US" sz="1800" b="1" dirty="0">
                <a:latin typeface="+mn-lt"/>
              </a:rPr>
              <a:t>Primary market </a:t>
            </a:r>
            <a:r>
              <a:rPr lang="en-US" sz="1800" dirty="0">
                <a:latin typeface="+mn-lt"/>
              </a:rPr>
              <a:t>or “first customer” – the customer that needs the product or service the most - customer in the most pain</a:t>
            </a:r>
            <a:br>
              <a:rPr lang="en-US" sz="1800" dirty="0">
                <a:latin typeface="+mn-lt"/>
              </a:rPr>
            </a:br>
            <a:br>
              <a:rPr lang="en-US" sz="1800" dirty="0">
                <a:latin typeface="+mn-lt"/>
              </a:rPr>
            </a:br>
            <a:r>
              <a:rPr lang="en-US" sz="1800" dirty="0">
                <a:latin typeface="+mn-lt"/>
              </a:rPr>
              <a:t>Entrepreneurs have limited resources – so you need to target the customers with </a:t>
            </a:r>
            <a:r>
              <a:rPr lang="en-US" sz="1800" b="1" dirty="0">
                <a:latin typeface="+mn-lt"/>
              </a:rPr>
              <a:t>real problems </a:t>
            </a:r>
            <a:r>
              <a:rPr lang="en-US" sz="1800" dirty="0">
                <a:latin typeface="+mn-lt"/>
              </a:rPr>
              <a:t>or </a:t>
            </a:r>
            <a:r>
              <a:rPr lang="en-US" sz="1800" b="1" dirty="0">
                <a:latin typeface="+mn-lt"/>
              </a:rPr>
              <a:t>biggest needs</a:t>
            </a:r>
            <a:r>
              <a:rPr lang="en-US" sz="1800" dirty="0">
                <a:latin typeface="+mn-lt"/>
              </a:rPr>
              <a:t> first.</a:t>
            </a:r>
          </a:p>
        </p:txBody>
      </p:sp>
      <p:sp>
        <p:nvSpPr>
          <p:cNvPr id="4" name="TextBox 3">
            <a:extLst>
              <a:ext uri="{FF2B5EF4-FFF2-40B4-BE49-F238E27FC236}">
                <a16:creationId xmlns:a16="http://schemas.microsoft.com/office/drawing/2014/main" id="{BF720327-C6FF-854F-89DA-572AB72D9851}"/>
              </a:ext>
            </a:extLst>
          </p:cNvPr>
          <p:cNvSpPr txBox="1"/>
          <p:nvPr/>
        </p:nvSpPr>
        <p:spPr>
          <a:xfrm>
            <a:off x="6921500" y="431800"/>
            <a:ext cx="5270500" cy="584775"/>
          </a:xfrm>
          <a:prstGeom prst="rect">
            <a:avLst/>
          </a:prstGeom>
          <a:noFill/>
        </p:spPr>
        <p:txBody>
          <a:bodyPr wrap="square" rtlCol="0">
            <a:spAutoFit/>
          </a:bodyPr>
          <a:lstStyle/>
          <a:p>
            <a:pPr algn="r"/>
            <a:r>
              <a:rPr lang="en-US" sz="3200" b="1" dirty="0">
                <a:solidFill>
                  <a:schemeClr val="bg1"/>
                </a:solidFill>
              </a:rPr>
              <a:t>Who is your Target Market? </a:t>
            </a:r>
          </a:p>
        </p:txBody>
      </p:sp>
    </p:spTree>
    <p:extLst>
      <p:ext uri="{BB962C8B-B14F-4D97-AF65-F5344CB8AC3E}">
        <p14:creationId xmlns:p14="http://schemas.microsoft.com/office/powerpoint/2010/main" val="17685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86F2-AD30-1E49-8922-51AF5EC848BA}"/>
              </a:ext>
            </a:extLst>
          </p:cNvPr>
          <p:cNvSpPr>
            <a:spLocks noGrp="1"/>
          </p:cNvSpPr>
          <p:nvPr>
            <p:ph type="title"/>
          </p:nvPr>
        </p:nvSpPr>
        <p:spPr>
          <a:xfrm>
            <a:off x="3829050" y="355638"/>
            <a:ext cx="8229600" cy="677810"/>
          </a:xfrm>
        </p:spPr>
        <p:txBody>
          <a:bodyPr>
            <a:normAutofit fontScale="90000"/>
          </a:bodyPr>
          <a:lstStyle/>
          <a:p>
            <a:pPr algn="r"/>
            <a:r>
              <a:rPr lang="en-US" dirty="0"/>
              <a:t>Drafting in Package Type</a:t>
            </a:r>
          </a:p>
        </p:txBody>
      </p:sp>
      <p:pic>
        <p:nvPicPr>
          <p:cNvPr id="3" name="Picture 2" descr="Screen Shot 2015-02-24 at 10.14.16 AM.png">
            <a:extLst>
              <a:ext uri="{FF2B5EF4-FFF2-40B4-BE49-F238E27FC236}">
                <a16:creationId xmlns:a16="http://schemas.microsoft.com/office/drawing/2014/main" id="{F261FA1B-81DF-4A49-8E43-8CCAAA312E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273" y="2057166"/>
            <a:ext cx="4205351" cy="3045512"/>
          </a:xfrm>
          <a:prstGeom prst="rect">
            <a:avLst/>
          </a:prstGeom>
        </p:spPr>
      </p:pic>
      <p:pic>
        <p:nvPicPr>
          <p:cNvPr id="4" name="Picture 3" descr="Screen Shot 2015-02-24 at 10.15.48 AM.png">
            <a:extLst>
              <a:ext uri="{FF2B5EF4-FFF2-40B4-BE49-F238E27FC236}">
                <a16:creationId xmlns:a16="http://schemas.microsoft.com/office/drawing/2014/main" id="{332CEA1E-9FC0-8441-8C5E-C8D0CC12F4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6217" y="2057166"/>
            <a:ext cx="3165469" cy="3100868"/>
          </a:xfrm>
          <a:prstGeom prst="rect">
            <a:avLst/>
          </a:prstGeom>
        </p:spPr>
      </p:pic>
    </p:spTree>
    <p:extLst>
      <p:ext uri="{BB962C8B-B14F-4D97-AF65-F5344CB8AC3E}">
        <p14:creationId xmlns:p14="http://schemas.microsoft.com/office/powerpoint/2010/main" val="1271318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86F2-AD30-1E49-8922-51AF5EC848BA}"/>
              </a:ext>
            </a:extLst>
          </p:cNvPr>
          <p:cNvSpPr>
            <a:spLocks noGrp="1"/>
          </p:cNvSpPr>
          <p:nvPr>
            <p:ph type="title"/>
          </p:nvPr>
        </p:nvSpPr>
        <p:spPr>
          <a:xfrm>
            <a:off x="3829050" y="355638"/>
            <a:ext cx="8229600" cy="677810"/>
          </a:xfrm>
        </p:spPr>
        <p:txBody>
          <a:bodyPr>
            <a:normAutofit fontScale="90000"/>
          </a:bodyPr>
          <a:lstStyle/>
          <a:p>
            <a:pPr algn="r"/>
            <a:r>
              <a:rPr lang="en-US" dirty="0"/>
              <a:t>Drafting in Flavor</a:t>
            </a:r>
          </a:p>
        </p:txBody>
      </p:sp>
      <p:pic>
        <p:nvPicPr>
          <p:cNvPr id="10" name="Picture 9">
            <a:extLst>
              <a:ext uri="{FF2B5EF4-FFF2-40B4-BE49-F238E27FC236}">
                <a16:creationId xmlns:a16="http://schemas.microsoft.com/office/drawing/2014/main" id="{ACDA2068-6666-204D-94B1-817624A44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0828" y="1273628"/>
            <a:ext cx="8123465" cy="5433312"/>
          </a:xfrm>
          <a:prstGeom prst="rect">
            <a:avLst/>
          </a:prstGeom>
        </p:spPr>
      </p:pic>
    </p:spTree>
    <p:extLst>
      <p:ext uri="{BB962C8B-B14F-4D97-AF65-F5344CB8AC3E}">
        <p14:creationId xmlns:p14="http://schemas.microsoft.com/office/powerpoint/2010/main" val="266767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5-02-24 at 10.36.00 AM.png">
            <a:extLst>
              <a:ext uri="{FF2B5EF4-FFF2-40B4-BE49-F238E27FC236}">
                <a16:creationId xmlns:a16="http://schemas.microsoft.com/office/drawing/2014/main" id="{17A7EF19-6A66-0542-AE3F-74300B8F23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22747" y="2234334"/>
            <a:ext cx="4490565" cy="1267223"/>
          </a:xfrm>
          <a:prstGeom prst="rect">
            <a:avLst/>
          </a:prstGeom>
        </p:spPr>
      </p:pic>
      <p:pic>
        <p:nvPicPr>
          <p:cNvPr id="2" name="Picture 1" descr="Screen Shot 2015-02-24 at 10.19.27 AM.png">
            <a:extLst>
              <a:ext uri="{FF2B5EF4-FFF2-40B4-BE49-F238E27FC236}">
                <a16:creationId xmlns:a16="http://schemas.microsoft.com/office/drawing/2014/main" id="{99BC3D81-4255-424A-8BCD-BBAB8D586E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1807" y="1213276"/>
            <a:ext cx="1875931" cy="1666600"/>
          </a:xfrm>
          <a:prstGeom prst="rect">
            <a:avLst/>
          </a:prstGeom>
        </p:spPr>
      </p:pic>
      <p:pic>
        <p:nvPicPr>
          <p:cNvPr id="3" name="Picture 2" descr="Screen Shot 2015-02-24 at 10.22.39 AM.png">
            <a:extLst>
              <a:ext uri="{FF2B5EF4-FFF2-40B4-BE49-F238E27FC236}">
                <a16:creationId xmlns:a16="http://schemas.microsoft.com/office/drawing/2014/main" id="{5CB6A89D-EE61-E148-9874-D0E6FB2B61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1671" y="1339067"/>
            <a:ext cx="3085721" cy="2682313"/>
          </a:xfrm>
          <a:prstGeom prst="rect">
            <a:avLst/>
          </a:prstGeom>
        </p:spPr>
      </p:pic>
      <p:pic>
        <p:nvPicPr>
          <p:cNvPr id="4" name="Picture 3" descr="Screen Shot 2015-02-24 at 10.22.47 AM.png">
            <a:extLst>
              <a:ext uri="{FF2B5EF4-FFF2-40B4-BE49-F238E27FC236}">
                <a16:creationId xmlns:a16="http://schemas.microsoft.com/office/drawing/2014/main" id="{43AE95BB-37C8-1B45-9D83-EE3145FCAA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7391" y="4468466"/>
            <a:ext cx="2780002" cy="2313131"/>
          </a:xfrm>
          <a:prstGeom prst="rect">
            <a:avLst/>
          </a:prstGeom>
        </p:spPr>
      </p:pic>
      <p:pic>
        <p:nvPicPr>
          <p:cNvPr id="5" name="Picture 4" descr="Screen Shot 2015-02-24 at 10.23.41 AM.png">
            <a:extLst>
              <a:ext uri="{FF2B5EF4-FFF2-40B4-BE49-F238E27FC236}">
                <a16:creationId xmlns:a16="http://schemas.microsoft.com/office/drawing/2014/main" id="{CEAFBABA-D3D3-0A4B-907B-33C9E6686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8143" y="4092406"/>
            <a:ext cx="2069942" cy="2012576"/>
          </a:xfrm>
          <a:prstGeom prst="rect">
            <a:avLst/>
          </a:prstGeom>
        </p:spPr>
      </p:pic>
      <p:pic>
        <p:nvPicPr>
          <p:cNvPr id="6" name="Picture 5" descr="Screen Shot 2015-02-24 at 10.25.32 AM.png">
            <a:extLst>
              <a:ext uri="{FF2B5EF4-FFF2-40B4-BE49-F238E27FC236}">
                <a16:creationId xmlns:a16="http://schemas.microsoft.com/office/drawing/2014/main" id="{16158BA0-1E8C-B846-926E-3DD151A7DBF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704" y="1072022"/>
            <a:ext cx="2375579" cy="1873556"/>
          </a:xfrm>
          <a:prstGeom prst="rect">
            <a:avLst/>
          </a:prstGeom>
        </p:spPr>
      </p:pic>
      <p:sp>
        <p:nvSpPr>
          <p:cNvPr id="7" name="TextBox 6">
            <a:extLst>
              <a:ext uri="{FF2B5EF4-FFF2-40B4-BE49-F238E27FC236}">
                <a16:creationId xmlns:a16="http://schemas.microsoft.com/office/drawing/2014/main" id="{0A45CB21-83F8-8646-ACED-B535BFCFC141}"/>
              </a:ext>
            </a:extLst>
          </p:cNvPr>
          <p:cNvSpPr txBox="1"/>
          <p:nvPr/>
        </p:nvSpPr>
        <p:spPr>
          <a:xfrm>
            <a:off x="96704" y="637791"/>
            <a:ext cx="2071481" cy="369332"/>
          </a:xfrm>
          <a:prstGeom prst="rect">
            <a:avLst/>
          </a:prstGeom>
          <a:noFill/>
        </p:spPr>
        <p:txBody>
          <a:bodyPr wrap="square" rtlCol="0">
            <a:spAutoFit/>
          </a:bodyPr>
          <a:lstStyle/>
          <a:p>
            <a:r>
              <a:rPr lang="en-US" dirty="0"/>
              <a:t>Founded in 2006</a:t>
            </a:r>
          </a:p>
        </p:txBody>
      </p:sp>
      <p:pic>
        <p:nvPicPr>
          <p:cNvPr id="8" name="Picture 7" descr="Screen Shot 2015-02-24 at 10.29.01 AM.png">
            <a:extLst>
              <a:ext uri="{FF2B5EF4-FFF2-40B4-BE49-F238E27FC236}">
                <a16:creationId xmlns:a16="http://schemas.microsoft.com/office/drawing/2014/main" id="{266DFDFB-EEC2-EF40-B328-E362C32C412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12771" y="4468466"/>
            <a:ext cx="4618691" cy="970672"/>
          </a:xfrm>
          <a:prstGeom prst="rect">
            <a:avLst/>
          </a:prstGeom>
        </p:spPr>
      </p:pic>
      <p:pic>
        <p:nvPicPr>
          <p:cNvPr id="9" name="Picture 8" descr="Screen Shot 2015-02-24 at 10.31.59 AM.png">
            <a:extLst>
              <a:ext uri="{FF2B5EF4-FFF2-40B4-BE49-F238E27FC236}">
                <a16:creationId xmlns:a16="http://schemas.microsoft.com/office/drawing/2014/main" id="{9428F7B7-F9A8-CD46-9241-CBC24365D8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417206" y="4300258"/>
            <a:ext cx="1402130" cy="1596871"/>
          </a:xfrm>
          <a:prstGeom prst="rect">
            <a:avLst/>
          </a:prstGeom>
        </p:spPr>
      </p:pic>
      <p:pic>
        <p:nvPicPr>
          <p:cNvPr id="10" name="Picture 9" descr="Screen Shot 2015-02-24 at 10.32.49 AM.png">
            <a:extLst>
              <a:ext uri="{FF2B5EF4-FFF2-40B4-BE49-F238E27FC236}">
                <a16:creationId xmlns:a16="http://schemas.microsoft.com/office/drawing/2014/main" id="{9C438D96-CFCC-0149-9620-4130E27B9A7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61498" y="1213276"/>
            <a:ext cx="1421309" cy="831504"/>
          </a:xfrm>
          <a:prstGeom prst="rect">
            <a:avLst/>
          </a:prstGeom>
        </p:spPr>
      </p:pic>
      <p:pic>
        <p:nvPicPr>
          <p:cNvPr id="12" name="Picture 11" descr="Screen Shot 2015-02-24 at 10.37.25 AM.png">
            <a:extLst>
              <a:ext uri="{FF2B5EF4-FFF2-40B4-BE49-F238E27FC236}">
                <a16:creationId xmlns:a16="http://schemas.microsoft.com/office/drawing/2014/main" id="{A689843C-D4CF-1041-BAEF-A76391DF186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14252" y="5584426"/>
            <a:ext cx="4617210" cy="906181"/>
          </a:xfrm>
          <a:prstGeom prst="rect">
            <a:avLst/>
          </a:prstGeom>
        </p:spPr>
      </p:pic>
      <p:sp>
        <p:nvSpPr>
          <p:cNvPr id="13" name="TextBox 12">
            <a:extLst>
              <a:ext uri="{FF2B5EF4-FFF2-40B4-BE49-F238E27FC236}">
                <a16:creationId xmlns:a16="http://schemas.microsoft.com/office/drawing/2014/main" id="{285EAD89-C406-AC47-AA89-56DD5B5BAB2D}"/>
              </a:ext>
            </a:extLst>
          </p:cNvPr>
          <p:cNvSpPr txBox="1"/>
          <p:nvPr/>
        </p:nvSpPr>
        <p:spPr>
          <a:xfrm>
            <a:off x="2833747" y="2173456"/>
            <a:ext cx="889000" cy="646331"/>
          </a:xfrm>
          <a:prstGeom prst="rect">
            <a:avLst/>
          </a:prstGeom>
          <a:noFill/>
        </p:spPr>
        <p:txBody>
          <a:bodyPr wrap="square" rtlCol="0">
            <a:spAutoFit/>
          </a:bodyPr>
          <a:lstStyle/>
          <a:p>
            <a:r>
              <a:rPr lang="en-US" b="1" dirty="0"/>
              <a:t>Now $199</a:t>
            </a:r>
          </a:p>
        </p:txBody>
      </p:sp>
      <p:sp>
        <p:nvSpPr>
          <p:cNvPr id="14" name="Title 1">
            <a:extLst>
              <a:ext uri="{FF2B5EF4-FFF2-40B4-BE49-F238E27FC236}">
                <a16:creationId xmlns:a16="http://schemas.microsoft.com/office/drawing/2014/main" id="{22E7FE47-B275-0B4D-9D30-B0F026BBAB96}"/>
              </a:ext>
            </a:extLst>
          </p:cNvPr>
          <p:cNvSpPr>
            <a:spLocks noGrp="1"/>
          </p:cNvSpPr>
          <p:nvPr>
            <p:ph type="title"/>
          </p:nvPr>
        </p:nvSpPr>
        <p:spPr>
          <a:xfrm>
            <a:off x="3829050" y="355638"/>
            <a:ext cx="8229600" cy="677810"/>
          </a:xfrm>
        </p:spPr>
        <p:txBody>
          <a:bodyPr>
            <a:normAutofit fontScale="90000"/>
          </a:bodyPr>
          <a:lstStyle/>
          <a:p>
            <a:pPr algn="r"/>
            <a:r>
              <a:rPr lang="en-US" dirty="0"/>
              <a:t>Drafting in Purpose</a:t>
            </a:r>
          </a:p>
        </p:txBody>
      </p:sp>
    </p:spTree>
    <p:extLst>
      <p:ext uri="{BB962C8B-B14F-4D97-AF65-F5344CB8AC3E}">
        <p14:creationId xmlns:p14="http://schemas.microsoft.com/office/powerpoint/2010/main" val="148907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55D513-3F59-C140-93A3-7E7F7F9FE162}"/>
              </a:ext>
            </a:extLst>
          </p:cNvPr>
          <p:cNvSpPr txBox="1"/>
          <p:nvPr/>
        </p:nvSpPr>
        <p:spPr>
          <a:xfrm>
            <a:off x="67825" y="1212206"/>
            <a:ext cx="1634298" cy="646331"/>
          </a:xfrm>
          <a:prstGeom prst="rect">
            <a:avLst/>
          </a:prstGeom>
          <a:noFill/>
        </p:spPr>
        <p:txBody>
          <a:bodyPr wrap="square" rtlCol="0">
            <a:spAutoFit/>
          </a:bodyPr>
          <a:lstStyle/>
          <a:p>
            <a:pPr algn="ctr"/>
            <a:r>
              <a:rPr lang="en-US" dirty="0"/>
              <a:t>Degree of Protection</a:t>
            </a:r>
          </a:p>
        </p:txBody>
      </p:sp>
      <p:graphicFrame>
        <p:nvGraphicFramePr>
          <p:cNvPr id="3" name="Diagram 2">
            <a:extLst>
              <a:ext uri="{FF2B5EF4-FFF2-40B4-BE49-F238E27FC236}">
                <a16:creationId xmlns:a16="http://schemas.microsoft.com/office/drawing/2014/main" id="{3B1A42A7-A8FA-534C-BCA4-93430AEC261B}"/>
              </a:ext>
            </a:extLst>
          </p:cNvPr>
          <p:cNvGraphicFramePr/>
          <p:nvPr/>
        </p:nvGraphicFramePr>
        <p:xfrm>
          <a:off x="2833598" y="122868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E39C1657-1CC1-B644-9DF3-CF8A485BBEAC}"/>
              </a:ext>
            </a:extLst>
          </p:cNvPr>
          <p:cNvCxnSpPr/>
          <p:nvPr/>
        </p:nvCxnSpPr>
        <p:spPr>
          <a:xfrm flipV="1">
            <a:off x="819282" y="1858537"/>
            <a:ext cx="0" cy="3419148"/>
          </a:xfrm>
          <a:prstGeom prst="line">
            <a:avLst/>
          </a:prstGeom>
          <a:ln w="76200" cmpd="sng">
            <a:solidFill>
              <a:schemeClr val="tx1"/>
            </a:solidFill>
            <a:tailEnd type="triangle" w="lg"/>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9A0CC0F7-63DC-5447-8133-497B2D5A634A}"/>
              </a:ext>
            </a:extLst>
          </p:cNvPr>
          <p:cNvSpPr txBox="1"/>
          <p:nvPr/>
        </p:nvSpPr>
        <p:spPr>
          <a:xfrm>
            <a:off x="368174" y="5505253"/>
            <a:ext cx="11943231" cy="1200329"/>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dirty="0"/>
              <a:t>If a product is a unique device, a novel process or service, or other type of proprietary item, it may qualify for intellectual property rights.  An intangible asset (no physical form)</a:t>
            </a:r>
          </a:p>
          <a:p>
            <a:pPr marL="285750" indent="-285750">
              <a:buFont typeface="Arial"/>
              <a:buChar char="•"/>
            </a:pPr>
            <a:r>
              <a:rPr lang="en-US" dirty="0"/>
              <a:t>Can be bought, sold, donated, licensed, or exchanged for something of equal value.</a:t>
            </a:r>
          </a:p>
          <a:p>
            <a:pPr marL="285750" indent="-285750">
              <a:buFont typeface="Arial"/>
              <a:buChar char="•"/>
            </a:pPr>
            <a:r>
              <a:rPr lang="en-US" dirty="0"/>
              <a:t>Must understand your IP rights so you can protect them or avoid infringing on the rights of others.</a:t>
            </a:r>
          </a:p>
        </p:txBody>
      </p:sp>
      <p:sp>
        <p:nvSpPr>
          <p:cNvPr id="6" name="Title 1">
            <a:extLst>
              <a:ext uri="{FF2B5EF4-FFF2-40B4-BE49-F238E27FC236}">
                <a16:creationId xmlns:a16="http://schemas.microsoft.com/office/drawing/2014/main" id="{1402A00D-29DE-404C-9B77-E3D73D16CCF3}"/>
              </a:ext>
            </a:extLst>
          </p:cNvPr>
          <p:cNvSpPr txBox="1">
            <a:spLocks/>
          </p:cNvSpPr>
          <p:nvPr/>
        </p:nvSpPr>
        <p:spPr>
          <a:xfrm>
            <a:off x="1285438" y="233675"/>
            <a:ext cx="10906562" cy="86474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1" i="0" kern="1200">
                <a:solidFill>
                  <a:schemeClr val="bg1"/>
                </a:solidFill>
                <a:latin typeface="+mj-lt"/>
                <a:ea typeface="+mj-ea"/>
                <a:cs typeface="Times New Roman"/>
              </a:defRPr>
            </a:lvl1pPr>
          </a:lstStyle>
          <a:p>
            <a:pPr algn="r"/>
            <a:r>
              <a:rPr lang="en-US" sz="2800" dirty="0"/>
              <a:t>Figure 7.2</a:t>
            </a:r>
            <a:br>
              <a:rPr lang="en-US" sz="2800" dirty="0"/>
            </a:br>
            <a:r>
              <a:rPr lang="en-US" sz="2800" dirty="0"/>
              <a:t>The Intellectual Property Pyramid</a:t>
            </a:r>
          </a:p>
        </p:txBody>
      </p:sp>
    </p:spTree>
    <p:extLst>
      <p:ext uri="{BB962C8B-B14F-4D97-AF65-F5344CB8AC3E}">
        <p14:creationId xmlns:p14="http://schemas.microsoft.com/office/powerpoint/2010/main" val="156005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DA26-8623-CB42-9405-F0131652B747}"/>
              </a:ext>
            </a:extLst>
          </p:cNvPr>
          <p:cNvSpPr txBox="1">
            <a:spLocks/>
          </p:cNvSpPr>
          <p:nvPr/>
        </p:nvSpPr>
        <p:spPr>
          <a:xfrm>
            <a:off x="4419600" y="468949"/>
            <a:ext cx="7772400" cy="606871"/>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b="1" i="0" kern="1200">
                <a:solidFill>
                  <a:schemeClr val="bg1"/>
                </a:solidFill>
                <a:latin typeface="+mj-lt"/>
                <a:ea typeface="+mj-ea"/>
                <a:cs typeface="Times New Roman"/>
              </a:defRPr>
            </a:lvl1pPr>
          </a:lstStyle>
          <a:p>
            <a:pPr algn="r"/>
            <a:r>
              <a:rPr lang="en-US" dirty="0"/>
              <a:t>Trademarks</a:t>
            </a:r>
          </a:p>
        </p:txBody>
      </p:sp>
      <p:sp>
        <p:nvSpPr>
          <p:cNvPr id="3" name="Subtitle 2">
            <a:extLst>
              <a:ext uri="{FF2B5EF4-FFF2-40B4-BE49-F238E27FC236}">
                <a16:creationId xmlns:a16="http://schemas.microsoft.com/office/drawing/2014/main" id="{077C2014-6F27-EA4A-B89E-20BE6DCDE16C}"/>
              </a:ext>
            </a:extLst>
          </p:cNvPr>
          <p:cNvSpPr txBox="1">
            <a:spLocks/>
          </p:cNvSpPr>
          <p:nvPr/>
        </p:nvSpPr>
        <p:spPr>
          <a:xfrm>
            <a:off x="249300" y="1322614"/>
            <a:ext cx="10062193" cy="53038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Char char="-"/>
            </a:pPr>
            <a:r>
              <a:rPr lang="en-US" dirty="0"/>
              <a:t>A symbol, logo, word, sound, color, design, or other device that is used to identify a business or a product in commerce</a:t>
            </a:r>
          </a:p>
          <a:p>
            <a:pPr marL="457200" indent="-457200">
              <a:buFontTx/>
              <a:buChar char="-"/>
            </a:pPr>
            <a:r>
              <a:rPr lang="en-US" dirty="0"/>
              <a:t>Logo</a:t>
            </a:r>
          </a:p>
          <a:p>
            <a:pPr marL="457200" indent="-457200">
              <a:buFontTx/>
              <a:buChar char="-"/>
            </a:pPr>
            <a:endParaRPr lang="en-US" dirty="0"/>
          </a:p>
          <a:p>
            <a:pPr marL="457200" indent="-457200">
              <a:buFontTx/>
              <a:buChar char="-"/>
            </a:pPr>
            <a:endParaRPr lang="en-US" dirty="0"/>
          </a:p>
          <a:p>
            <a:pPr marL="457200" indent="-457200">
              <a:buFontTx/>
              <a:buChar char="-"/>
            </a:pPr>
            <a:r>
              <a:rPr lang="en-US" dirty="0"/>
              <a:t>Slogan:</a:t>
            </a:r>
          </a:p>
          <a:p>
            <a:pPr marL="457200" indent="-457200">
              <a:buFontTx/>
              <a:buChar char="-"/>
            </a:pPr>
            <a:endParaRPr lang="en-US" dirty="0"/>
          </a:p>
          <a:p>
            <a:pPr marL="457200" indent="-457200">
              <a:buFontTx/>
              <a:buChar char="-"/>
            </a:pPr>
            <a:r>
              <a:rPr lang="en-US" dirty="0"/>
              <a:t>Container shape:</a:t>
            </a:r>
          </a:p>
        </p:txBody>
      </p:sp>
      <p:pic>
        <p:nvPicPr>
          <p:cNvPr id="4" name="Picture 3">
            <a:extLst>
              <a:ext uri="{FF2B5EF4-FFF2-40B4-BE49-F238E27FC236}">
                <a16:creationId xmlns:a16="http://schemas.microsoft.com/office/drawing/2014/main" id="{E4EBBCD2-3F18-6946-81BB-5F2DECA895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9173" y="3088417"/>
            <a:ext cx="2490527" cy="886120"/>
          </a:xfrm>
          <a:prstGeom prst="rect">
            <a:avLst/>
          </a:prstGeom>
        </p:spPr>
      </p:pic>
      <p:pic>
        <p:nvPicPr>
          <p:cNvPr id="5" name="Picture 4">
            <a:extLst>
              <a:ext uri="{FF2B5EF4-FFF2-40B4-BE49-F238E27FC236}">
                <a16:creationId xmlns:a16="http://schemas.microsoft.com/office/drawing/2014/main" id="{64EF8C5C-733F-F648-B067-306181C72862}"/>
              </a:ext>
            </a:extLst>
          </p:cNvPr>
          <p:cNvPicPr>
            <a:picLocks noChangeAspect="1"/>
          </p:cNvPicPr>
          <p:nvPr/>
        </p:nvPicPr>
        <p:blipFill>
          <a:blip r:embed="rId3"/>
          <a:stretch>
            <a:fillRect/>
          </a:stretch>
        </p:blipFill>
        <p:spPr>
          <a:xfrm>
            <a:off x="4967336" y="4115108"/>
            <a:ext cx="4666521" cy="1447433"/>
          </a:xfrm>
          <a:prstGeom prst="rect">
            <a:avLst/>
          </a:prstGeom>
        </p:spPr>
      </p:pic>
      <p:pic>
        <p:nvPicPr>
          <p:cNvPr id="6" name="Picture 5">
            <a:extLst>
              <a:ext uri="{FF2B5EF4-FFF2-40B4-BE49-F238E27FC236}">
                <a16:creationId xmlns:a16="http://schemas.microsoft.com/office/drawing/2014/main" id="{8C00F012-9CE0-F046-8C25-E381424D36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11493" y="2106812"/>
            <a:ext cx="1947026" cy="4766442"/>
          </a:xfrm>
          <a:prstGeom prst="rect">
            <a:avLst/>
          </a:prstGeom>
        </p:spPr>
      </p:pic>
    </p:spTree>
    <p:extLst>
      <p:ext uri="{BB962C8B-B14F-4D97-AF65-F5344CB8AC3E}">
        <p14:creationId xmlns:p14="http://schemas.microsoft.com/office/powerpoint/2010/main" val="61725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B1CB-E1EE-934C-8AD5-608BC05A376B}"/>
              </a:ext>
            </a:extLst>
          </p:cNvPr>
          <p:cNvSpPr txBox="1">
            <a:spLocks/>
          </p:cNvSpPr>
          <p:nvPr/>
        </p:nvSpPr>
        <p:spPr>
          <a:xfrm>
            <a:off x="4343400" y="500947"/>
            <a:ext cx="7772400" cy="606871"/>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b="1" i="0" kern="1200">
                <a:solidFill>
                  <a:schemeClr val="bg1"/>
                </a:solidFill>
                <a:latin typeface="+mj-lt"/>
                <a:ea typeface="+mj-ea"/>
                <a:cs typeface="Times New Roman"/>
              </a:defRPr>
            </a:lvl1pPr>
          </a:lstStyle>
          <a:p>
            <a:pPr algn="r"/>
            <a:r>
              <a:rPr lang="en-US" dirty="0"/>
              <a:t>Trademarks</a:t>
            </a:r>
          </a:p>
        </p:txBody>
      </p:sp>
      <p:sp>
        <p:nvSpPr>
          <p:cNvPr id="3" name="Subtitle 2">
            <a:extLst>
              <a:ext uri="{FF2B5EF4-FFF2-40B4-BE49-F238E27FC236}">
                <a16:creationId xmlns:a16="http://schemas.microsoft.com/office/drawing/2014/main" id="{7925D340-3AAB-2347-B4C6-ECEBD75ACE03}"/>
              </a:ext>
            </a:extLst>
          </p:cNvPr>
          <p:cNvSpPr txBox="1">
            <a:spLocks/>
          </p:cNvSpPr>
          <p:nvPr/>
        </p:nvSpPr>
        <p:spPr>
          <a:xfrm>
            <a:off x="121604" y="1107818"/>
            <a:ext cx="11925851" cy="530240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3800" dirty="0"/>
          </a:p>
          <a:p>
            <a:pPr marL="457200" indent="-457200">
              <a:buFont typeface="Wingdings" charset="2"/>
              <a:buChar char="Ø"/>
            </a:pPr>
            <a:r>
              <a:rPr lang="en-US" sz="3800" dirty="0"/>
              <a:t>Items that cannot be trademarked</a:t>
            </a:r>
          </a:p>
          <a:p>
            <a:pPr marL="457200" indent="-457200">
              <a:buFont typeface="Wingdings" charset="2"/>
              <a:buChar char="Ø"/>
            </a:pPr>
            <a:endParaRPr lang="en-US" sz="3800" dirty="0"/>
          </a:p>
          <a:p>
            <a:pPr marL="914400" lvl="1" indent="-457200">
              <a:buFont typeface="Arial"/>
              <a:buChar char="•"/>
            </a:pPr>
            <a:r>
              <a:rPr lang="en-US" sz="3800" dirty="0"/>
              <a:t>Anything immoral or deceptive</a:t>
            </a:r>
          </a:p>
          <a:p>
            <a:pPr marL="914400" lvl="1" indent="-457200">
              <a:buFont typeface="Arial"/>
              <a:buChar char="•"/>
            </a:pPr>
            <a:r>
              <a:rPr lang="en-US" sz="3800" dirty="0"/>
              <a:t>Anything that uses official symbols of the United States or any state or municipality, such as a flag</a:t>
            </a:r>
          </a:p>
          <a:p>
            <a:pPr marL="914400" lvl="1" indent="-457200">
              <a:buFont typeface="Arial"/>
              <a:buChar char="•"/>
            </a:pPr>
            <a:r>
              <a:rPr lang="en-US" sz="3800" dirty="0"/>
              <a:t>Anything that uses a person’s name or likeness without permission</a:t>
            </a:r>
          </a:p>
          <a:p>
            <a:pPr lvl="1"/>
            <a:endParaRPr lang="en-US" dirty="0"/>
          </a:p>
        </p:txBody>
      </p:sp>
    </p:spTree>
    <p:extLst>
      <p:ext uri="{BB962C8B-B14F-4D97-AF65-F5344CB8AC3E}">
        <p14:creationId xmlns:p14="http://schemas.microsoft.com/office/powerpoint/2010/main" val="416959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617DD22-724A-8841-B484-672F25BEC060}"/>
              </a:ext>
            </a:extLst>
          </p:cNvPr>
          <p:cNvSpPr txBox="1">
            <a:spLocks/>
          </p:cNvSpPr>
          <p:nvPr/>
        </p:nvSpPr>
        <p:spPr>
          <a:xfrm>
            <a:off x="327330" y="1193571"/>
            <a:ext cx="11672991" cy="110745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Identical marks can exist is there is no relationships between the types of goods or services being offered</a:t>
            </a:r>
          </a:p>
        </p:txBody>
      </p:sp>
      <p:pic>
        <p:nvPicPr>
          <p:cNvPr id="3" name="Picture 2" descr="Screen Shot 2017-09-26 at 10.08.15 PM.png">
            <a:extLst>
              <a:ext uri="{FF2B5EF4-FFF2-40B4-BE49-F238E27FC236}">
                <a16:creationId xmlns:a16="http://schemas.microsoft.com/office/drawing/2014/main" id="{DA4A7BD8-556C-504E-B24E-376E35D5ED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4988" y="2441650"/>
            <a:ext cx="5445125" cy="3002581"/>
          </a:xfrm>
          <a:prstGeom prst="rect">
            <a:avLst/>
          </a:prstGeom>
        </p:spPr>
      </p:pic>
      <p:pic>
        <p:nvPicPr>
          <p:cNvPr id="4" name="Picture 3" descr="Screen Shot 2017-09-26 at 10.10.40 PM.png">
            <a:extLst>
              <a:ext uri="{FF2B5EF4-FFF2-40B4-BE49-F238E27FC236}">
                <a16:creationId xmlns:a16="http://schemas.microsoft.com/office/drawing/2014/main" id="{014EEDBB-1999-C442-A8BE-D13636D294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3680" y="2151692"/>
            <a:ext cx="2562776" cy="3178445"/>
          </a:xfrm>
          <a:prstGeom prst="rect">
            <a:avLst/>
          </a:prstGeom>
        </p:spPr>
      </p:pic>
      <p:pic>
        <p:nvPicPr>
          <p:cNvPr id="5" name="Picture 4" descr="Screen Shot 2017-09-26 at 10.12.38 PM.png">
            <a:extLst>
              <a:ext uri="{FF2B5EF4-FFF2-40B4-BE49-F238E27FC236}">
                <a16:creationId xmlns:a16="http://schemas.microsoft.com/office/drawing/2014/main" id="{710ED18D-71A3-804A-86D1-2D921F4E97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4725" y="5615830"/>
            <a:ext cx="8458200" cy="1242170"/>
          </a:xfrm>
          <a:prstGeom prst="rect">
            <a:avLst/>
          </a:prstGeom>
        </p:spPr>
      </p:pic>
    </p:spTree>
    <p:extLst>
      <p:ext uri="{BB962C8B-B14F-4D97-AF65-F5344CB8AC3E}">
        <p14:creationId xmlns:p14="http://schemas.microsoft.com/office/powerpoint/2010/main" val="2936881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26 at 10.35.41 PM.png">
            <a:extLst>
              <a:ext uri="{FF2B5EF4-FFF2-40B4-BE49-F238E27FC236}">
                <a16:creationId xmlns:a16="http://schemas.microsoft.com/office/drawing/2014/main" id="{C87D2D0F-8C7C-1C4F-8DE4-84C1961090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15" y="1061738"/>
            <a:ext cx="5637228" cy="5621784"/>
          </a:xfrm>
          <a:prstGeom prst="rect">
            <a:avLst/>
          </a:prstGeom>
        </p:spPr>
      </p:pic>
      <p:pic>
        <p:nvPicPr>
          <p:cNvPr id="3" name="Picture 2" descr="Screen Shot 2017-09-26 at 10.35.55 PM.png">
            <a:extLst>
              <a:ext uri="{FF2B5EF4-FFF2-40B4-BE49-F238E27FC236}">
                <a16:creationId xmlns:a16="http://schemas.microsoft.com/office/drawing/2014/main" id="{8DE63B4D-0C42-3A44-958C-270576368A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32713" y="1159496"/>
            <a:ext cx="6134407" cy="3978112"/>
          </a:xfrm>
          <a:prstGeom prst="rect">
            <a:avLst/>
          </a:prstGeom>
        </p:spPr>
      </p:pic>
    </p:spTree>
    <p:extLst>
      <p:ext uri="{BB962C8B-B14F-4D97-AF65-F5344CB8AC3E}">
        <p14:creationId xmlns:p14="http://schemas.microsoft.com/office/powerpoint/2010/main" val="3257806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09 at 1.14.55 PM.png">
            <a:extLst>
              <a:ext uri="{FF2B5EF4-FFF2-40B4-BE49-F238E27FC236}">
                <a16:creationId xmlns:a16="http://schemas.microsoft.com/office/drawing/2014/main" id="{07483950-12F4-384E-86CC-F1403B509F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63" y="1032230"/>
            <a:ext cx="6464151" cy="5660802"/>
          </a:xfrm>
          <a:prstGeom prst="rect">
            <a:avLst/>
          </a:prstGeom>
        </p:spPr>
      </p:pic>
      <p:pic>
        <p:nvPicPr>
          <p:cNvPr id="3" name="Picture 2" descr="Screen Shot 2017-11-09 at 1.15.05 PM.png">
            <a:extLst>
              <a:ext uri="{FF2B5EF4-FFF2-40B4-BE49-F238E27FC236}">
                <a16:creationId xmlns:a16="http://schemas.microsoft.com/office/drawing/2014/main" id="{FFF133D3-65B4-4A46-B2C4-FD97DBE7E0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7530" y="1032231"/>
            <a:ext cx="5444002" cy="5825770"/>
          </a:xfrm>
          <a:prstGeom prst="rect">
            <a:avLst/>
          </a:prstGeom>
        </p:spPr>
      </p:pic>
    </p:spTree>
    <p:extLst>
      <p:ext uri="{BB962C8B-B14F-4D97-AF65-F5344CB8AC3E}">
        <p14:creationId xmlns:p14="http://schemas.microsoft.com/office/powerpoint/2010/main" val="1407619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E8E4D3-FFC8-D542-8796-C9C536E63357}"/>
              </a:ext>
            </a:extLst>
          </p:cNvPr>
          <p:cNvSpPr>
            <a:spLocks noGrp="1"/>
          </p:cNvSpPr>
          <p:nvPr>
            <p:ph type="title"/>
          </p:nvPr>
        </p:nvSpPr>
        <p:spPr>
          <a:xfrm>
            <a:off x="3743880" y="436505"/>
            <a:ext cx="8225836" cy="512585"/>
          </a:xfrm>
        </p:spPr>
        <p:txBody>
          <a:bodyPr>
            <a:normAutofit fontScale="90000"/>
          </a:bodyPr>
          <a:lstStyle/>
          <a:p>
            <a:pPr algn="r"/>
            <a:r>
              <a:rPr lang="en-US" b="1" dirty="0"/>
              <a:t>Consistent Voice</a:t>
            </a:r>
          </a:p>
        </p:txBody>
      </p:sp>
      <p:pic>
        <p:nvPicPr>
          <p:cNvPr id="6" name="Picture 5">
            <a:extLst>
              <a:ext uri="{FF2B5EF4-FFF2-40B4-BE49-F238E27FC236}">
                <a16:creationId xmlns:a16="http://schemas.microsoft.com/office/drawing/2014/main" id="{9E1DB34D-9308-6744-8F63-F834AF9E8A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279" y="1381578"/>
            <a:ext cx="6769543" cy="2058307"/>
          </a:xfrm>
          <a:prstGeom prst="rect">
            <a:avLst/>
          </a:prstGeom>
        </p:spPr>
      </p:pic>
      <p:pic>
        <p:nvPicPr>
          <p:cNvPr id="8" name="Picture 7">
            <a:extLst>
              <a:ext uri="{FF2B5EF4-FFF2-40B4-BE49-F238E27FC236}">
                <a16:creationId xmlns:a16="http://schemas.microsoft.com/office/drawing/2014/main" id="{B8F33D3A-56A2-F441-9547-33ED682ACB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6171" y="3872373"/>
            <a:ext cx="6887935" cy="2588194"/>
          </a:xfrm>
          <a:prstGeom prst="rect">
            <a:avLst/>
          </a:prstGeom>
        </p:spPr>
      </p:pic>
    </p:spTree>
    <p:extLst>
      <p:ext uri="{BB962C8B-B14F-4D97-AF65-F5344CB8AC3E}">
        <p14:creationId xmlns:p14="http://schemas.microsoft.com/office/powerpoint/2010/main" val="1451949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9F6BEC-42CC-E949-9516-D57B0EB0CB5D}"/>
              </a:ext>
            </a:extLst>
          </p:cNvPr>
          <p:cNvSpPr txBox="1"/>
          <p:nvPr/>
        </p:nvSpPr>
        <p:spPr>
          <a:xfrm>
            <a:off x="0" y="1059227"/>
            <a:ext cx="2850444" cy="369331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Consumer level:</a:t>
            </a:r>
          </a:p>
          <a:p>
            <a:pPr marL="285750" indent="-285750">
              <a:buFont typeface="Arial"/>
              <a:buChar char="•"/>
            </a:pPr>
            <a:endParaRPr lang="en-US" dirty="0"/>
          </a:p>
          <a:p>
            <a:pPr marL="742950" lvl="1" indent="-285750">
              <a:buFont typeface="Arial"/>
              <a:buChar char="•"/>
            </a:pPr>
            <a:r>
              <a:rPr lang="en-US" dirty="0"/>
              <a:t>Age Range</a:t>
            </a:r>
          </a:p>
          <a:p>
            <a:pPr marL="742950" lvl="1" indent="-285750">
              <a:buFont typeface="Arial"/>
              <a:buChar char="•"/>
            </a:pPr>
            <a:r>
              <a:rPr lang="en-US" dirty="0"/>
              <a:t>Income Range</a:t>
            </a:r>
          </a:p>
          <a:p>
            <a:pPr marL="742950" lvl="1" indent="-285750">
              <a:buFont typeface="Arial"/>
              <a:buChar char="•"/>
            </a:pPr>
            <a:r>
              <a:rPr lang="en-US" dirty="0"/>
              <a:t>Gender</a:t>
            </a:r>
          </a:p>
          <a:p>
            <a:pPr marL="742950" lvl="1" indent="-285750">
              <a:buFont typeface="Arial"/>
              <a:buChar char="•"/>
            </a:pPr>
            <a:r>
              <a:rPr lang="en-US" dirty="0"/>
              <a:t>Occupation</a:t>
            </a:r>
          </a:p>
          <a:p>
            <a:pPr marL="742950" lvl="1" indent="-285750">
              <a:buFont typeface="Arial"/>
              <a:buChar char="•"/>
            </a:pPr>
            <a:r>
              <a:rPr lang="en-US" dirty="0"/>
              <a:t>Marital Status</a:t>
            </a:r>
          </a:p>
          <a:p>
            <a:pPr marL="742950" lvl="1" indent="-285750">
              <a:buFont typeface="Arial"/>
              <a:buChar char="•"/>
            </a:pPr>
            <a:r>
              <a:rPr lang="en-US" dirty="0"/>
              <a:t>Family Size</a:t>
            </a:r>
          </a:p>
          <a:p>
            <a:pPr marL="742950" lvl="1" indent="-285750">
              <a:buFont typeface="Arial"/>
              <a:buChar char="•"/>
            </a:pPr>
            <a:r>
              <a:rPr lang="en-US" dirty="0"/>
              <a:t>Ethnic Group</a:t>
            </a:r>
          </a:p>
          <a:p>
            <a:pPr marL="742950" lvl="1" indent="-285750">
              <a:buFont typeface="Arial"/>
              <a:buChar char="•"/>
            </a:pPr>
            <a:r>
              <a:rPr lang="en-US" dirty="0"/>
              <a:t>Level of Education</a:t>
            </a:r>
          </a:p>
          <a:p>
            <a:pPr marL="742950" lvl="1" indent="-285750">
              <a:buFont typeface="Arial"/>
              <a:buChar char="•"/>
            </a:pPr>
            <a:r>
              <a:rPr lang="en-US" dirty="0"/>
              <a:t>Home Ownership</a:t>
            </a:r>
          </a:p>
          <a:p>
            <a:pPr marL="742950" lvl="1" indent="-285750">
              <a:buFont typeface="Arial"/>
              <a:buChar char="•"/>
            </a:pPr>
            <a:endParaRPr lang="en-US" dirty="0"/>
          </a:p>
          <a:p>
            <a:pPr lvl="1"/>
            <a:endParaRPr lang="en-US" dirty="0"/>
          </a:p>
        </p:txBody>
      </p:sp>
      <p:sp>
        <p:nvSpPr>
          <p:cNvPr id="3" name="TextBox 2">
            <a:extLst>
              <a:ext uri="{FF2B5EF4-FFF2-40B4-BE49-F238E27FC236}">
                <a16:creationId xmlns:a16="http://schemas.microsoft.com/office/drawing/2014/main" id="{E5E35CD7-65D9-C044-A789-8A644AA13CA4}"/>
              </a:ext>
            </a:extLst>
          </p:cNvPr>
          <p:cNvSpPr txBox="1"/>
          <p:nvPr/>
        </p:nvSpPr>
        <p:spPr>
          <a:xfrm>
            <a:off x="2869830" y="4357814"/>
            <a:ext cx="2575898" cy="249299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742950" lvl="1" indent="-285750">
              <a:buFont typeface="Arial"/>
              <a:buChar char="•"/>
            </a:pPr>
            <a:r>
              <a:rPr lang="en-US" sz="1200" dirty="0"/>
              <a:t>Area Served</a:t>
            </a:r>
          </a:p>
          <a:p>
            <a:pPr marL="1200150" lvl="2" indent="-285750">
              <a:buFont typeface="Arial"/>
              <a:buChar char="•"/>
            </a:pPr>
            <a:r>
              <a:rPr lang="en-US" sz="1200" dirty="0"/>
              <a:t>City</a:t>
            </a:r>
          </a:p>
          <a:p>
            <a:pPr marL="1200150" lvl="2" indent="-285750">
              <a:buFont typeface="Arial"/>
              <a:buChar char="•"/>
            </a:pPr>
            <a:r>
              <a:rPr lang="en-US" sz="1200" dirty="0"/>
              <a:t>Region</a:t>
            </a:r>
          </a:p>
          <a:p>
            <a:pPr marL="1200150" lvl="2" indent="-285750">
              <a:buFont typeface="Arial"/>
              <a:buChar char="•"/>
            </a:pPr>
            <a:r>
              <a:rPr lang="en-US" sz="1200" dirty="0"/>
              <a:t>Nation</a:t>
            </a:r>
          </a:p>
          <a:p>
            <a:pPr marL="742950" lvl="1" indent="-285750">
              <a:buFont typeface="Arial"/>
              <a:buChar char="•"/>
            </a:pPr>
            <a:r>
              <a:rPr lang="en-US" sz="1200" dirty="0"/>
              <a:t>Density</a:t>
            </a:r>
          </a:p>
          <a:p>
            <a:pPr marL="1200150" lvl="2" indent="-285750">
              <a:buFont typeface="Arial"/>
              <a:buChar char="•"/>
            </a:pPr>
            <a:r>
              <a:rPr lang="en-US" sz="1200" dirty="0"/>
              <a:t>Urban</a:t>
            </a:r>
          </a:p>
          <a:p>
            <a:pPr marL="1200150" lvl="2" indent="-285750">
              <a:buFont typeface="Arial"/>
              <a:buChar char="•"/>
            </a:pPr>
            <a:r>
              <a:rPr lang="en-US" sz="1200" dirty="0"/>
              <a:t>Suburban</a:t>
            </a:r>
          </a:p>
          <a:p>
            <a:pPr marL="1200150" lvl="2" indent="-285750">
              <a:buFont typeface="Arial"/>
              <a:buChar char="•"/>
            </a:pPr>
            <a:r>
              <a:rPr lang="en-US" sz="1200" dirty="0"/>
              <a:t>Rural</a:t>
            </a:r>
          </a:p>
          <a:p>
            <a:pPr marL="742950" lvl="1" indent="-285750">
              <a:buFont typeface="Arial"/>
              <a:buChar char="•"/>
            </a:pPr>
            <a:r>
              <a:rPr lang="en-US" sz="1200" dirty="0"/>
              <a:t>Nature of the Location</a:t>
            </a:r>
          </a:p>
          <a:p>
            <a:pPr marL="1200150" lvl="2" indent="-285750">
              <a:buFont typeface="Arial"/>
              <a:buChar char="•"/>
            </a:pPr>
            <a:r>
              <a:rPr lang="en-US" sz="1200" dirty="0"/>
              <a:t>Mall</a:t>
            </a:r>
          </a:p>
          <a:p>
            <a:pPr marL="1200150" lvl="2" indent="-285750">
              <a:buFont typeface="Arial"/>
              <a:buChar char="•"/>
            </a:pPr>
            <a:r>
              <a:rPr lang="en-US" sz="1200" dirty="0"/>
              <a:t>Strip Center</a:t>
            </a:r>
          </a:p>
          <a:p>
            <a:pPr marL="1200150" lvl="2" indent="-285750">
              <a:buFont typeface="Arial"/>
              <a:buChar char="•"/>
            </a:pPr>
            <a:r>
              <a:rPr lang="en-US" sz="1200" dirty="0"/>
              <a:t>Business District</a:t>
            </a:r>
          </a:p>
          <a:p>
            <a:pPr marL="742950" lvl="1" indent="-285750">
              <a:buFont typeface="Arial"/>
              <a:buChar char="•"/>
            </a:pPr>
            <a:r>
              <a:rPr lang="en-US" sz="1200" dirty="0"/>
              <a:t>Climate Conditions</a:t>
            </a:r>
          </a:p>
        </p:txBody>
      </p:sp>
      <p:sp>
        <p:nvSpPr>
          <p:cNvPr id="4" name="TextBox 3">
            <a:extLst>
              <a:ext uri="{FF2B5EF4-FFF2-40B4-BE49-F238E27FC236}">
                <a16:creationId xmlns:a16="http://schemas.microsoft.com/office/drawing/2014/main" id="{1C367997-68F4-984C-9C72-572BE38D2DFC}"/>
              </a:ext>
            </a:extLst>
          </p:cNvPr>
          <p:cNvSpPr txBox="1"/>
          <p:nvPr/>
        </p:nvSpPr>
        <p:spPr>
          <a:xfrm>
            <a:off x="8384722" y="1041706"/>
            <a:ext cx="3779055" cy="31085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buFont typeface="Arial"/>
              <a:buChar char="•"/>
            </a:pPr>
            <a:r>
              <a:rPr lang="en-US" sz="1400" dirty="0"/>
              <a:t>How do they spend their time?</a:t>
            </a:r>
          </a:p>
          <a:p>
            <a:pPr marL="285750" indent="-285750">
              <a:buFont typeface="Arial"/>
              <a:buChar char="•"/>
            </a:pPr>
            <a:r>
              <a:rPr lang="en-US" sz="1400" dirty="0"/>
              <a:t>What issues are they facing in their lives?</a:t>
            </a:r>
          </a:p>
          <a:p>
            <a:pPr marL="285750" indent="-285750">
              <a:buFont typeface="Arial"/>
              <a:buChar char="•"/>
            </a:pPr>
            <a:r>
              <a:rPr lang="en-US" sz="1400" dirty="0"/>
              <a:t>Who do they associate with?</a:t>
            </a:r>
          </a:p>
          <a:p>
            <a:pPr marL="285750" indent="-285750">
              <a:buFont typeface="Arial"/>
              <a:buChar char="•"/>
            </a:pPr>
            <a:r>
              <a:rPr lang="en-US" sz="1400" dirty="0"/>
              <a:t>How do they relate to their employees or community?</a:t>
            </a:r>
          </a:p>
          <a:p>
            <a:pPr marL="285750" indent="-285750">
              <a:buFont typeface="Arial"/>
              <a:buChar char="•"/>
            </a:pPr>
            <a:r>
              <a:rPr lang="en-US" sz="1400" dirty="0"/>
              <a:t>You have some sense of what they are interested in.</a:t>
            </a:r>
          </a:p>
          <a:p>
            <a:pPr marL="285750" indent="-285750">
              <a:buFont typeface="Arial"/>
              <a:buChar char="•"/>
            </a:pPr>
            <a:r>
              <a:rPr lang="en-US" sz="1400" dirty="0"/>
              <a:t>Observe customers in places where they shop or live.</a:t>
            </a:r>
          </a:p>
          <a:p>
            <a:pPr marL="285750" indent="-285750">
              <a:buFont typeface="Arial"/>
              <a:buChar char="•"/>
            </a:pPr>
            <a:r>
              <a:rPr lang="en-US" sz="1400" dirty="0"/>
              <a:t>That other products do they buy?</a:t>
            </a:r>
          </a:p>
          <a:p>
            <a:pPr marL="285750" indent="-285750">
              <a:buFont typeface="Arial"/>
              <a:buChar char="•"/>
            </a:pPr>
            <a:r>
              <a:rPr lang="en-US" sz="1400" dirty="0"/>
              <a:t>What kind of cars do they drive?</a:t>
            </a:r>
          </a:p>
          <a:p>
            <a:pPr marL="285750" indent="-285750">
              <a:buFont typeface="Arial"/>
              <a:buChar char="•"/>
            </a:pPr>
            <a:r>
              <a:rPr lang="en-US" sz="1400" dirty="0"/>
              <a:t>What kind of cloths do they wear?</a:t>
            </a:r>
          </a:p>
          <a:p>
            <a:endParaRPr lang="en-US" sz="1400" dirty="0"/>
          </a:p>
          <a:p>
            <a:pPr marL="285750" indent="-285750">
              <a:buFont typeface="Arial"/>
              <a:buChar char="•"/>
            </a:pPr>
            <a:endParaRPr lang="en-US" sz="1400" dirty="0"/>
          </a:p>
        </p:txBody>
      </p:sp>
      <p:sp>
        <p:nvSpPr>
          <p:cNvPr id="5" name="Rectangle 4">
            <a:extLst>
              <a:ext uri="{FF2B5EF4-FFF2-40B4-BE49-F238E27FC236}">
                <a16:creationId xmlns:a16="http://schemas.microsoft.com/office/drawing/2014/main" id="{CAFE34A9-41AB-EB41-ACD9-10A961DFDE83}"/>
              </a:ext>
            </a:extLst>
          </p:cNvPr>
          <p:cNvSpPr/>
          <p:nvPr/>
        </p:nvSpPr>
        <p:spPr>
          <a:xfrm>
            <a:off x="0" y="4805375"/>
            <a:ext cx="2850444"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85750" indent="-285750">
              <a:buFont typeface="Arial"/>
              <a:buChar char="•"/>
            </a:pPr>
            <a:r>
              <a:rPr lang="en-US" sz="1400" dirty="0"/>
              <a:t>Do they go to movies, watch TV, or stream videos?</a:t>
            </a:r>
          </a:p>
          <a:p>
            <a:pPr marL="285750" indent="-285750">
              <a:buFont typeface="Arial"/>
              <a:buChar char="•"/>
            </a:pPr>
            <a:endParaRPr lang="en-US" sz="1400" dirty="0"/>
          </a:p>
          <a:p>
            <a:pPr marL="285750" indent="-285750">
              <a:buFont typeface="Arial"/>
              <a:buChar char="•"/>
            </a:pPr>
            <a:r>
              <a:rPr lang="en-US" sz="1400" dirty="0"/>
              <a:t>Do they entertain at home?  For whom?</a:t>
            </a:r>
          </a:p>
          <a:p>
            <a:pPr marL="285750" indent="-285750">
              <a:buFont typeface="Arial"/>
              <a:buChar char="•"/>
            </a:pPr>
            <a:endParaRPr lang="en-US" sz="1400" dirty="0"/>
          </a:p>
          <a:p>
            <a:pPr marL="285750" indent="-285750">
              <a:buFont typeface="Arial"/>
              <a:buChar char="•"/>
            </a:pPr>
            <a:r>
              <a:rPr lang="en-US" sz="1400" dirty="0"/>
              <a:t>What other products are being used with yours?</a:t>
            </a:r>
          </a:p>
          <a:p>
            <a:pPr marL="285750" indent="-285750">
              <a:buFont typeface="Arial"/>
              <a:buChar char="•"/>
            </a:pPr>
            <a:endParaRPr lang="en-US" sz="1400" dirty="0"/>
          </a:p>
        </p:txBody>
      </p:sp>
      <p:sp>
        <p:nvSpPr>
          <p:cNvPr id="6" name="TextBox 5">
            <a:extLst>
              <a:ext uri="{FF2B5EF4-FFF2-40B4-BE49-F238E27FC236}">
                <a16:creationId xmlns:a16="http://schemas.microsoft.com/office/drawing/2014/main" id="{EAE45A5F-372D-AB42-9154-A4C33A274437}"/>
              </a:ext>
            </a:extLst>
          </p:cNvPr>
          <p:cNvSpPr txBox="1"/>
          <p:nvPr/>
        </p:nvSpPr>
        <p:spPr>
          <a:xfrm>
            <a:off x="2850444" y="1059227"/>
            <a:ext cx="2607984" cy="33239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t>Consumer level:</a:t>
            </a:r>
          </a:p>
          <a:p>
            <a:endParaRPr lang="en-US" sz="1400" dirty="0"/>
          </a:p>
          <a:p>
            <a:pPr marL="742950" lvl="1" indent="-285750">
              <a:buFont typeface="Arial"/>
              <a:buChar char="•"/>
            </a:pPr>
            <a:r>
              <a:rPr lang="en-US" sz="1400" dirty="0"/>
              <a:t>Family Stage</a:t>
            </a:r>
          </a:p>
          <a:p>
            <a:pPr marL="742950" lvl="1" indent="-285750">
              <a:buFont typeface="Arial"/>
              <a:buChar char="•"/>
            </a:pPr>
            <a:r>
              <a:rPr lang="en-US" sz="1400" dirty="0"/>
              <a:t>Vacation Choices</a:t>
            </a:r>
          </a:p>
          <a:p>
            <a:pPr marL="742950" lvl="1" indent="-285750">
              <a:buFont typeface="Arial"/>
              <a:buChar char="•"/>
            </a:pPr>
            <a:r>
              <a:rPr lang="en-US" sz="1400" dirty="0"/>
              <a:t>Television Shows Watched</a:t>
            </a:r>
          </a:p>
          <a:p>
            <a:pPr marL="742950" lvl="1" indent="-285750">
              <a:buFont typeface="Arial"/>
              <a:buChar char="•"/>
            </a:pPr>
            <a:r>
              <a:rPr lang="en-US" sz="1400" dirty="0"/>
              <a:t>Favorite Websites</a:t>
            </a:r>
          </a:p>
          <a:p>
            <a:pPr marL="742950" lvl="1" indent="-285750">
              <a:buFont typeface="Arial"/>
              <a:buChar char="•"/>
            </a:pPr>
            <a:r>
              <a:rPr lang="en-US" sz="1400" dirty="0"/>
              <a:t>Hobbies / Sports / Other Forms of Entertainment</a:t>
            </a:r>
          </a:p>
          <a:p>
            <a:pPr marL="742950" lvl="1" indent="-285750">
              <a:buFont typeface="Arial"/>
              <a:buChar char="•"/>
            </a:pPr>
            <a:r>
              <a:rPr lang="en-US" sz="1400" dirty="0"/>
              <a:t>Publication Subscriptions</a:t>
            </a:r>
          </a:p>
          <a:p>
            <a:pPr marL="742950" lvl="1" indent="-285750">
              <a:buFont typeface="Arial"/>
              <a:buChar char="•"/>
            </a:pPr>
            <a:r>
              <a:rPr lang="en-US" sz="1400" dirty="0"/>
              <a:t>Political Affiliations</a:t>
            </a:r>
          </a:p>
          <a:p>
            <a:pPr marL="742950" lvl="1" indent="-285750">
              <a:buFont typeface="Arial"/>
              <a:buChar char="•"/>
            </a:pPr>
            <a:r>
              <a:rPr lang="en-US" sz="1400" dirty="0"/>
              <a:t>Type of Car Owned</a:t>
            </a:r>
          </a:p>
          <a:p>
            <a:pPr lvl="1"/>
            <a:endParaRPr lang="en-US" sz="1400" dirty="0"/>
          </a:p>
        </p:txBody>
      </p:sp>
      <p:sp>
        <p:nvSpPr>
          <p:cNvPr id="7" name="TextBox 6">
            <a:extLst>
              <a:ext uri="{FF2B5EF4-FFF2-40B4-BE49-F238E27FC236}">
                <a16:creationId xmlns:a16="http://schemas.microsoft.com/office/drawing/2014/main" id="{8053ABCE-3188-8D4F-A092-6B7C3D2F54BB}"/>
              </a:ext>
            </a:extLst>
          </p:cNvPr>
          <p:cNvSpPr txBox="1"/>
          <p:nvPr/>
        </p:nvSpPr>
        <p:spPr>
          <a:xfrm>
            <a:off x="8384722" y="4150249"/>
            <a:ext cx="3779053" cy="2677656"/>
          </a:xfrm>
          <a:prstGeom prst="rect">
            <a:avLst/>
          </a:prstGeom>
          <a:gradFill>
            <a:gsLst>
              <a:gs pos="0">
                <a:schemeClr val="tx2">
                  <a:lumMod val="20000"/>
                  <a:lumOff val="80000"/>
                </a:schemeClr>
              </a:gs>
              <a:gs pos="100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742950" lvl="1" indent="-285750">
              <a:buFont typeface="Arial"/>
              <a:buChar char="•"/>
            </a:pPr>
            <a:r>
              <a:rPr lang="en-US" sz="1200" dirty="0"/>
              <a:t>Reason / occasion for first purchase</a:t>
            </a:r>
          </a:p>
          <a:p>
            <a:pPr marL="742950" lvl="1" indent="-285750">
              <a:buFont typeface="Arial"/>
              <a:buChar char="•"/>
            </a:pPr>
            <a:r>
              <a:rPr lang="en-US" sz="1200" dirty="0"/>
              <a:t>Number of times they’ll purchase</a:t>
            </a:r>
          </a:p>
          <a:p>
            <a:pPr marL="742950" lvl="1" indent="-285750">
              <a:buFont typeface="Arial"/>
              <a:buChar char="•"/>
            </a:pPr>
            <a:r>
              <a:rPr lang="en-US" sz="1200" dirty="0"/>
              <a:t>Interval between purchases</a:t>
            </a:r>
          </a:p>
          <a:p>
            <a:pPr marL="742950" lvl="1" indent="-285750">
              <a:buFont typeface="Arial"/>
              <a:buChar char="•"/>
            </a:pPr>
            <a:r>
              <a:rPr lang="en-US" sz="1200" dirty="0"/>
              <a:t>Amount of product/service purchased</a:t>
            </a:r>
          </a:p>
          <a:p>
            <a:pPr marL="742950" lvl="1" indent="-285750">
              <a:buFont typeface="Arial"/>
              <a:buChar char="•"/>
            </a:pPr>
            <a:r>
              <a:rPr lang="en-US" sz="1200" dirty="0"/>
              <a:t>Motivation for continued use</a:t>
            </a:r>
          </a:p>
          <a:p>
            <a:pPr marL="742950" lvl="1" indent="-285750">
              <a:buFont typeface="Arial"/>
              <a:buChar char="•"/>
            </a:pPr>
            <a:r>
              <a:rPr lang="en-US" sz="1200" dirty="0"/>
              <a:t>How long to make decision to purchase</a:t>
            </a:r>
          </a:p>
          <a:p>
            <a:pPr marL="742950" lvl="1" indent="-285750">
              <a:buFont typeface="Arial"/>
              <a:buChar char="•"/>
            </a:pPr>
            <a:r>
              <a:rPr lang="en-US" sz="1200" dirty="0"/>
              <a:t>Where customer first learned about product/service</a:t>
            </a:r>
          </a:p>
          <a:p>
            <a:pPr marL="742950" lvl="1" indent="-285750">
              <a:buFont typeface="Arial"/>
              <a:buChar char="•"/>
            </a:pPr>
            <a:r>
              <a:rPr lang="en-US" sz="1200" dirty="0"/>
              <a:t>Place where customer purchases product/service</a:t>
            </a:r>
          </a:p>
          <a:p>
            <a:pPr marL="742950" lvl="1" indent="-285750">
              <a:buFont typeface="Arial"/>
              <a:buChar char="•"/>
            </a:pPr>
            <a:r>
              <a:rPr lang="en-US" sz="1200" dirty="0"/>
              <a:t>Where customer uses product</a:t>
            </a:r>
          </a:p>
          <a:p>
            <a:pPr marL="742950" lvl="1" indent="-285750">
              <a:buFont typeface="Arial"/>
              <a:buChar char="•"/>
            </a:pPr>
            <a:r>
              <a:rPr lang="en-US" sz="1200" dirty="0"/>
              <a:t>How customer uses product</a:t>
            </a:r>
          </a:p>
          <a:p>
            <a:pPr marL="742950" lvl="1" indent="-285750">
              <a:buFont typeface="Arial"/>
              <a:buChar char="•"/>
            </a:pPr>
            <a:r>
              <a:rPr lang="en-US" sz="1200" dirty="0"/>
              <a:t>Method of payment</a:t>
            </a:r>
          </a:p>
          <a:p>
            <a:pPr marL="742950" lvl="1" indent="-285750">
              <a:buFont typeface="Arial"/>
              <a:buChar char="•"/>
            </a:pPr>
            <a:r>
              <a:rPr lang="en-US" sz="1200" dirty="0"/>
              <a:t>Special needs</a:t>
            </a:r>
          </a:p>
        </p:txBody>
      </p:sp>
      <p:sp>
        <p:nvSpPr>
          <p:cNvPr id="8" name="TextBox 7">
            <a:extLst>
              <a:ext uri="{FF2B5EF4-FFF2-40B4-BE49-F238E27FC236}">
                <a16:creationId xmlns:a16="http://schemas.microsoft.com/office/drawing/2014/main" id="{8BC7596D-A24D-4748-B268-90CF2728F9D5}"/>
              </a:ext>
            </a:extLst>
          </p:cNvPr>
          <p:cNvSpPr txBox="1"/>
          <p:nvPr/>
        </p:nvSpPr>
        <p:spPr>
          <a:xfrm>
            <a:off x="5465114" y="1059228"/>
            <a:ext cx="2932308" cy="57554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t>How Important is</a:t>
            </a:r>
            <a:r>
              <a:rPr lang="is-IS" sz="1600" b="1"/>
              <a:t>…</a:t>
            </a:r>
          </a:p>
          <a:p>
            <a:endParaRPr lang="en-US" sz="1600" b="1" dirty="0"/>
          </a:p>
          <a:p>
            <a:pPr marL="742950" lvl="1" indent="-285750">
              <a:buFont typeface="Arial"/>
              <a:buChar char="•"/>
            </a:pPr>
            <a:r>
              <a:rPr lang="en-US" sz="1600" dirty="0"/>
              <a:t>Price</a:t>
            </a:r>
          </a:p>
          <a:p>
            <a:pPr marL="742950" lvl="1" indent="-285750">
              <a:buFont typeface="Arial"/>
              <a:buChar char="•"/>
            </a:pPr>
            <a:r>
              <a:rPr lang="en-US" sz="1600" dirty="0"/>
              <a:t>Quality</a:t>
            </a:r>
          </a:p>
          <a:p>
            <a:pPr marL="742950" lvl="1" indent="-285750">
              <a:buFont typeface="Arial"/>
              <a:buChar char="•"/>
            </a:pPr>
            <a:r>
              <a:rPr lang="en-US" sz="1600" dirty="0"/>
              <a:t>Brand Name</a:t>
            </a:r>
          </a:p>
          <a:p>
            <a:pPr marL="742950" lvl="1" indent="-285750">
              <a:buFont typeface="Arial"/>
              <a:buChar char="•"/>
            </a:pPr>
            <a:r>
              <a:rPr lang="en-US" sz="1600" dirty="0"/>
              <a:t>Product Features</a:t>
            </a:r>
          </a:p>
          <a:p>
            <a:pPr marL="742950" lvl="1" indent="-285750">
              <a:buFont typeface="Arial"/>
              <a:buChar char="•"/>
            </a:pPr>
            <a:r>
              <a:rPr lang="en-US" sz="1600" dirty="0"/>
              <a:t>Salesperson</a:t>
            </a:r>
          </a:p>
          <a:p>
            <a:pPr marL="742950" lvl="1" indent="-285750">
              <a:buFont typeface="Arial"/>
              <a:buChar char="•"/>
            </a:pPr>
            <a:r>
              <a:rPr lang="en-US" sz="1600" dirty="0"/>
              <a:t>Sales/Specials Offers</a:t>
            </a:r>
          </a:p>
          <a:p>
            <a:pPr marL="742950" lvl="1" indent="-285750">
              <a:buFont typeface="Arial"/>
              <a:buChar char="•"/>
            </a:pPr>
            <a:r>
              <a:rPr lang="en-US" sz="1600" dirty="0"/>
              <a:t>Advertising</a:t>
            </a:r>
          </a:p>
          <a:p>
            <a:pPr marL="742950" lvl="1" indent="-285750">
              <a:buFont typeface="Arial"/>
              <a:buChar char="•"/>
            </a:pPr>
            <a:r>
              <a:rPr lang="en-US" sz="1600" dirty="0"/>
              <a:t>Packaging</a:t>
            </a:r>
          </a:p>
          <a:p>
            <a:pPr marL="742950" lvl="1" indent="-285750">
              <a:buFont typeface="Arial"/>
              <a:buChar char="•"/>
            </a:pPr>
            <a:r>
              <a:rPr lang="en-US" sz="1600" dirty="0"/>
              <a:t>Convenience of Use</a:t>
            </a:r>
          </a:p>
          <a:p>
            <a:pPr marL="742950" lvl="1" indent="-285750">
              <a:buFont typeface="Arial"/>
              <a:buChar char="•"/>
            </a:pPr>
            <a:r>
              <a:rPr lang="en-US" sz="1600" dirty="0"/>
              <a:t>Convenience of Purchase</a:t>
            </a:r>
          </a:p>
          <a:p>
            <a:pPr marL="742950" lvl="1" indent="-285750">
              <a:buFont typeface="Arial"/>
              <a:buChar char="•"/>
            </a:pPr>
            <a:r>
              <a:rPr lang="en-US" sz="1600" dirty="0"/>
              <a:t>Location</a:t>
            </a:r>
          </a:p>
          <a:p>
            <a:pPr marL="742950" lvl="1" indent="-285750">
              <a:buFont typeface="Arial"/>
              <a:buChar char="•"/>
            </a:pPr>
            <a:r>
              <a:rPr lang="en-US" sz="1600" dirty="0"/>
              <a:t>Store Décor</a:t>
            </a:r>
          </a:p>
          <a:p>
            <a:pPr marL="742950" lvl="1" indent="-285750">
              <a:buFont typeface="Arial"/>
              <a:buChar char="•"/>
            </a:pPr>
            <a:r>
              <a:rPr lang="en-US" sz="1600" dirty="0"/>
              <a:t>Customer Service</a:t>
            </a:r>
          </a:p>
          <a:p>
            <a:pPr marL="742950" lvl="1" indent="-285750">
              <a:buFont typeface="Arial"/>
              <a:buChar char="•"/>
            </a:pPr>
            <a:r>
              <a:rPr lang="en-US" sz="1600" dirty="0"/>
              <a:t>Return Policy</a:t>
            </a:r>
          </a:p>
          <a:p>
            <a:pPr marL="742950" lvl="1" indent="-285750">
              <a:buFont typeface="Arial"/>
              <a:buChar char="•"/>
            </a:pPr>
            <a:r>
              <a:rPr lang="en-US" sz="1600" dirty="0"/>
              <a:t>Credit Availability</a:t>
            </a:r>
          </a:p>
          <a:p>
            <a:pPr marL="742950" lvl="1" indent="-285750">
              <a:buFont typeface="Arial"/>
              <a:buChar char="•"/>
            </a:pPr>
            <a:r>
              <a:rPr lang="en-US" sz="1600" dirty="0"/>
              <a:t>Maintenance Program</a:t>
            </a:r>
          </a:p>
          <a:p>
            <a:pPr marL="742950" lvl="1" indent="-285750">
              <a:buFont typeface="Arial"/>
              <a:buChar char="•"/>
            </a:pPr>
            <a:r>
              <a:rPr lang="en-US" sz="1600" dirty="0"/>
              <a:t>Warranty</a:t>
            </a:r>
          </a:p>
          <a:p>
            <a:pPr marL="742950" lvl="1" indent="-285750">
              <a:buFont typeface="Arial"/>
              <a:buChar char="•"/>
            </a:pPr>
            <a:endParaRPr lang="en-US" sz="1600" dirty="0"/>
          </a:p>
          <a:p>
            <a:pPr marL="742950" lvl="1" indent="-285750">
              <a:buFont typeface="Arial"/>
              <a:buChar char="•"/>
            </a:pPr>
            <a:endParaRPr lang="en-US" sz="1600" dirty="0"/>
          </a:p>
          <a:p>
            <a:pPr marL="742950" lvl="1" indent="-285750">
              <a:buFont typeface="Arial"/>
              <a:buChar char="•"/>
            </a:pPr>
            <a:endParaRPr lang="en-US" sz="1600" dirty="0"/>
          </a:p>
        </p:txBody>
      </p:sp>
      <p:sp>
        <p:nvSpPr>
          <p:cNvPr id="9" name="TextBox 8">
            <a:extLst>
              <a:ext uri="{FF2B5EF4-FFF2-40B4-BE49-F238E27FC236}">
                <a16:creationId xmlns:a16="http://schemas.microsoft.com/office/drawing/2014/main" id="{18D677CA-D2D6-3441-8C96-25DC20DCE88B}"/>
              </a:ext>
            </a:extLst>
          </p:cNvPr>
          <p:cNvSpPr txBox="1"/>
          <p:nvPr/>
        </p:nvSpPr>
        <p:spPr>
          <a:xfrm>
            <a:off x="7048500" y="444500"/>
            <a:ext cx="5143500" cy="584775"/>
          </a:xfrm>
          <a:prstGeom prst="rect">
            <a:avLst/>
          </a:prstGeom>
          <a:noFill/>
        </p:spPr>
        <p:txBody>
          <a:bodyPr wrap="square" rtlCol="0">
            <a:spAutoFit/>
          </a:bodyPr>
          <a:lstStyle/>
          <a:p>
            <a:pPr algn="r"/>
            <a:r>
              <a:rPr lang="en-US" sz="3200" b="1" dirty="0">
                <a:solidFill>
                  <a:schemeClr val="bg1"/>
                </a:solidFill>
              </a:rPr>
              <a:t>How will you define them?</a:t>
            </a:r>
          </a:p>
        </p:txBody>
      </p:sp>
    </p:spTree>
    <p:extLst>
      <p:ext uri="{BB962C8B-B14F-4D97-AF65-F5344CB8AC3E}">
        <p14:creationId xmlns:p14="http://schemas.microsoft.com/office/powerpoint/2010/main" val="1330967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0953-72A9-B04E-B680-BF32A809474E}"/>
              </a:ext>
            </a:extLst>
          </p:cNvPr>
          <p:cNvSpPr>
            <a:spLocks noGrp="1"/>
          </p:cNvSpPr>
          <p:nvPr>
            <p:ph type="title"/>
          </p:nvPr>
        </p:nvSpPr>
        <p:spPr>
          <a:xfrm>
            <a:off x="0" y="981368"/>
            <a:ext cx="12191999" cy="3995985"/>
          </a:xfrm>
        </p:spPr>
        <p:txBody>
          <a:bodyPr>
            <a:normAutofit/>
          </a:bodyPr>
          <a:lstStyle/>
          <a:p>
            <a:pPr algn="l"/>
            <a:r>
              <a:rPr lang="en-US" sz="2000" dirty="0">
                <a:solidFill>
                  <a:schemeClr val="tx1"/>
                </a:solidFill>
              </a:rPr>
              <a:t>Your </a:t>
            </a:r>
            <a:r>
              <a:rPr lang="en-US" sz="2000" b="1" dirty="0">
                <a:solidFill>
                  <a:schemeClr val="tx1"/>
                </a:solidFill>
              </a:rPr>
              <a:t>LOGO</a:t>
            </a:r>
            <a:r>
              <a:rPr lang="en-US" sz="2000" dirty="0">
                <a:solidFill>
                  <a:schemeClr val="tx1"/>
                </a:solidFill>
              </a:rPr>
              <a:t> is not your brand.  And it’s not a portrait in miniature of your business. </a:t>
            </a:r>
            <a:br>
              <a:rPr lang="en-US" sz="2000" dirty="0">
                <a:solidFill>
                  <a:schemeClr val="tx1"/>
                </a:solidFill>
              </a:rPr>
            </a:br>
            <a:br>
              <a:rPr lang="en-US" sz="2000" dirty="0">
                <a:solidFill>
                  <a:schemeClr val="tx1"/>
                </a:solidFill>
              </a:rPr>
            </a:br>
            <a:r>
              <a:rPr lang="en-US" sz="2000" dirty="0">
                <a:solidFill>
                  <a:schemeClr val="tx1"/>
                </a:solidFill>
              </a:rPr>
              <a:t>So don’t expect it to communicate much, if anything, about what you do. </a:t>
            </a:r>
            <a:br>
              <a:rPr lang="en-US" sz="2000" dirty="0">
                <a:solidFill>
                  <a:schemeClr val="tx1"/>
                </a:solidFill>
              </a:rPr>
            </a:br>
            <a:br>
              <a:rPr lang="en-US" sz="2000" dirty="0">
                <a:solidFill>
                  <a:schemeClr val="tx1"/>
                </a:solidFill>
              </a:rPr>
            </a:br>
            <a:r>
              <a:rPr lang="en-US" sz="2000" dirty="0">
                <a:solidFill>
                  <a:schemeClr val="tx1"/>
                </a:solidFill>
              </a:rPr>
              <a:t>Those disclaimers aside, a logo can be the anchor of a firm’s visual identity and a critical component of a successful brand.</a:t>
            </a: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As part of an overall brand approach, firm logos serve three primary functions:</a:t>
            </a:r>
          </a:p>
        </p:txBody>
      </p:sp>
      <p:sp>
        <p:nvSpPr>
          <p:cNvPr id="3" name="Rectangle 2">
            <a:extLst>
              <a:ext uri="{FF2B5EF4-FFF2-40B4-BE49-F238E27FC236}">
                <a16:creationId xmlns:a16="http://schemas.microsoft.com/office/drawing/2014/main" id="{053C77A8-CAC4-7E4C-8E86-B50C946E08AB}"/>
              </a:ext>
            </a:extLst>
          </p:cNvPr>
          <p:cNvSpPr/>
          <p:nvPr/>
        </p:nvSpPr>
        <p:spPr>
          <a:xfrm>
            <a:off x="1194391" y="4465577"/>
            <a:ext cx="7064053" cy="2246769"/>
          </a:xfrm>
          <a:prstGeom prst="rect">
            <a:avLst/>
          </a:prstGeom>
        </p:spPr>
        <p:txBody>
          <a:bodyPr wrap="square">
            <a:spAutoFit/>
          </a:bodyPr>
          <a:lstStyle/>
          <a:p>
            <a:pPr marL="514350" indent="-514350">
              <a:buFont typeface="+mj-lt"/>
              <a:buAutoNum type="arabicPeriod"/>
            </a:pPr>
            <a:r>
              <a:rPr lang="en-US" sz="2800" b="1" dirty="0"/>
              <a:t>Identification</a:t>
            </a:r>
            <a:br>
              <a:rPr lang="en-US" sz="2800" b="1" dirty="0"/>
            </a:br>
            <a:endParaRPr lang="en-US" sz="2800" b="1" dirty="0"/>
          </a:p>
          <a:p>
            <a:pPr marL="514350" indent="-514350">
              <a:buFont typeface="+mj-lt"/>
              <a:buAutoNum type="arabicPeriod"/>
            </a:pPr>
            <a:r>
              <a:rPr lang="en-US" sz="2800" b="1" dirty="0"/>
              <a:t>Differentiation</a:t>
            </a:r>
          </a:p>
          <a:p>
            <a:endParaRPr lang="en-US" sz="2800" b="1" dirty="0"/>
          </a:p>
          <a:p>
            <a:pPr marL="514350" indent="-514350">
              <a:buFont typeface="+mj-lt"/>
              <a:buAutoNum type="arabicPeriod" startAt="3"/>
            </a:pPr>
            <a:r>
              <a:rPr lang="en-US" sz="2800" b="1" dirty="0"/>
              <a:t>Aiding recall</a:t>
            </a:r>
            <a:endParaRPr lang="en-US" sz="2800" dirty="0"/>
          </a:p>
        </p:txBody>
      </p:sp>
      <p:sp>
        <p:nvSpPr>
          <p:cNvPr id="4" name="Title 1">
            <a:extLst>
              <a:ext uri="{FF2B5EF4-FFF2-40B4-BE49-F238E27FC236}">
                <a16:creationId xmlns:a16="http://schemas.microsoft.com/office/drawing/2014/main" id="{6A60981E-E91E-554A-B2E9-3C85A2006AED}"/>
              </a:ext>
            </a:extLst>
          </p:cNvPr>
          <p:cNvSpPr txBox="1">
            <a:spLocks/>
          </p:cNvSpPr>
          <p:nvPr/>
        </p:nvSpPr>
        <p:spPr>
          <a:xfrm>
            <a:off x="3743880" y="436505"/>
            <a:ext cx="8225836" cy="51258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b="1" i="0" kern="1200">
                <a:solidFill>
                  <a:schemeClr val="bg1"/>
                </a:solidFill>
                <a:latin typeface="+mj-lt"/>
                <a:ea typeface="+mj-ea"/>
                <a:cs typeface="Times New Roman"/>
              </a:defRPr>
            </a:lvl1pPr>
          </a:lstStyle>
          <a:p>
            <a:pPr algn="r"/>
            <a:r>
              <a:rPr lang="en-US" dirty="0"/>
              <a:t>Logo</a:t>
            </a:r>
          </a:p>
        </p:txBody>
      </p:sp>
    </p:spTree>
    <p:extLst>
      <p:ext uri="{BB962C8B-B14F-4D97-AF65-F5344CB8AC3E}">
        <p14:creationId xmlns:p14="http://schemas.microsoft.com/office/powerpoint/2010/main" val="3174140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42DC-C892-F249-806F-CDBBFB41A78C}"/>
              </a:ext>
            </a:extLst>
          </p:cNvPr>
          <p:cNvSpPr>
            <a:spLocks noGrp="1"/>
          </p:cNvSpPr>
          <p:nvPr>
            <p:ph type="title"/>
          </p:nvPr>
        </p:nvSpPr>
        <p:spPr>
          <a:xfrm>
            <a:off x="65988" y="1101160"/>
            <a:ext cx="11868346" cy="5233652"/>
          </a:xfrm>
        </p:spPr>
        <p:txBody>
          <a:bodyPr>
            <a:noAutofit/>
          </a:bodyPr>
          <a:lstStyle/>
          <a:p>
            <a:pPr algn="l"/>
            <a:r>
              <a:rPr lang="en-US" sz="2400" b="1" dirty="0">
                <a:solidFill>
                  <a:schemeClr val="tx1"/>
                </a:solidFill>
              </a:rPr>
              <a:t>Logo Anatomy</a:t>
            </a:r>
            <a:br>
              <a:rPr lang="en-US" sz="2400" dirty="0">
                <a:solidFill>
                  <a:schemeClr val="tx1"/>
                </a:solidFill>
              </a:rPr>
            </a:br>
            <a:br>
              <a:rPr lang="en-US" sz="2400" dirty="0">
                <a:solidFill>
                  <a:schemeClr val="tx1"/>
                </a:solidFill>
              </a:rPr>
            </a:br>
            <a:r>
              <a:rPr lang="en-US" sz="2400" dirty="0">
                <a:solidFill>
                  <a:schemeClr val="tx1"/>
                </a:solidFill>
              </a:rPr>
              <a:t>Most firm logos can be broken into two parts: the name and the mark (sometime called its symbol or icon). The name is obvious enough: it’s the company or product name rendered in type. Skillful logo designers will spend a great deal of time choosing a typeface, often customizing its letter forms to make the name more personalized and proprietary.</a:t>
            </a:r>
            <a:br>
              <a:rPr lang="en-US" sz="2400" dirty="0">
                <a:solidFill>
                  <a:schemeClr val="tx1"/>
                </a:solidFill>
              </a:rPr>
            </a:br>
            <a:br>
              <a:rPr lang="en-US" sz="2400" dirty="0">
                <a:solidFill>
                  <a:schemeClr val="tx1"/>
                </a:solidFill>
              </a:rPr>
            </a:br>
            <a:r>
              <a:rPr lang="en-US" sz="2400" dirty="0">
                <a:solidFill>
                  <a:schemeClr val="tx1"/>
                </a:solidFill>
              </a:rPr>
              <a:t>The mark, usually separated slightly from the name, supports the brand name and offers a visual dimension to the brand identity experience. Some marks have become so well known that they’ve practically replaced the brand name itself (think Nike’s swoosh and Apple’s apple). </a:t>
            </a:r>
          </a:p>
        </p:txBody>
      </p:sp>
    </p:spTree>
    <p:extLst>
      <p:ext uri="{BB962C8B-B14F-4D97-AF65-F5344CB8AC3E}">
        <p14:creationId xmlns:p14="http://schemas.microsoft.com/office/powerpoint/2010/main" val="64632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8EC0C95-678A-824B-A5EC-2EE868674436}"/>
              </a:ext>
            </a:extLst>
          </p:cNvPr>
          <p:cNvSpPr>
            <a:spLocks noGrp="1"/>
          </p:cNvSpPr>
          <p:nvPr>
            <p:ph type="title"/>
          </p:nvPr>
        </p:nvSpPr>
        <p:spPr>
          <a:xfrm>
            <a:off x="170576" y="1489890"/>
            <a:ext cx="11576115" cy="4945317"/>
          </a:xfrm>
        </p:spPr>
        <p:txBody>
          <a:bodyPr>
            <a:noAutofit/>
          </a:bodyPr>
          <a:lstStyle/>
          <a:p>
            <a:pPr algn="l"/>
            <a:r>
              <a:rPr lang="en-US" sz="2800" dirty="0">
                <a:solidFill>
                  <a:schemeClr val="tx1"/>
                </a:solidFill>
              </a:rPr>
              <a:t>Logos can be sorted into a few basic categories. The five categories below will give you a way to think about your current logo and what you might want your new logo to be.</a:t>
            </a:r>
            <a:br>
              <a:rPr lang="en-US" sz="2800" dirty="0">
                <a:solidFill>
                  <a:schemeClr val="tx1"/>
                </a:solidFill>
              </a:rPr>
            </a:br>
            <a:br>
              <a:rPr lang="en-US" sz="2800" dirty="0">
                <a:solidFill>
                  <a:schemeClr val="tx1"/>
                </a:solidFill>
              </a:rPr>
            </a:br>
            <a:r>
              <a:rPr lang="en-US" sz="2800" dirty="0">
                <a:solidFill>
                  <a:schemeClr val="tx1"/>
                </a:solidFill>
              </a:rPr>
              <a:t>1. </a:t>
            </a:r>
            <a:r>
              <a:rPr lang="en-US" sz="2800" b="1" u="sng" dirty="0">
                <a:solidFill>
                  <a:schemeClr val="tx1"/>
                </a:solidFill>
              </a:rPr>
              <a:t>Logotypes</a:t>
            </a:r>
            <a:r>
              <a:rPr lang="en-US" sz="2800" dirty="0">
                <a:solidFill>
                  <a:schemeClr val="tx1"/>
                </a:solidFill>
              </a:rPr>
              <a:t>  A company name rendered in distinctive typography is the primary graphic element in these logos. Successful logotypes are bold and easy to read. Accenture, Deloitte and Exxon are good examples.</a:t>
            </a: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r>
              <a:rPr lang="en-US" sz="2800" dirty="0">
                <a:solidFill>
                  <a:schemeClr val="tx1"/>
                </a:solidFill>
              </a:rPr>
              <a:t>2. </a:t>
            </a:r>
            <a:r>
              <a:rPr lang="en-US" sz="2800" b="1" u="sng" dirty="0">
                <a:solidFill>
                  <a:schemeClr val="tx1"/>
                </a:solidFill>
              </a:rPr>
              <a:t>Monograms</a:t>
            </a:r>
            <a:r>
              <a:rPr lang="en-US" sz="2800" dirty="0">
                <a:solidFill>
                  <a:schemeClr val="tx1"/>
                </a:solidFill>
              </a:rPr>
              <a:t>  A monogram is a mark made up of a company’s initials (think IBM, McDonalds, and GE).</a:t>
            </a:r>
            <a:br>
              <a:rPr lang="en-US" sz="2800" dirty="0">
                <a:solidFill>
                  <a:schemeClr val="tx1"/>
                </a:solidFill>
              </a:rPr>
            </a:br>
            <a:br>
              <a:rPr lang="en-US" sz="2800" dirty="0">
                <a:solidFill>
                  <a:schemeClr val="tx1"/>
                </a:solidFill>
              </a:rPr>
            </a:br>
            <a:endParaRPr lang="en-US" sz="2800" dirty="0">
              <a:solidFill>
                <a:schemeClr val="tx1"/>
              </a:solidFill>
            </a:endParaRPr>
          </a:p>
        </p:txBody>
      </p:sp>
      <p:pic>
        <p:nvPicPr>
          <p:cNvPr id="3" name="Picture 2" descr="Screen Shot 2018-10-23 at 10.01.08 PM.png">
            <a:extLst>
              <a:ext uri="{FF2B5EF4-FFF2-40B4-BE49-F238E27FC236}">
                <a16:creationId xmlns:a16="http://schemas.microsoft.com/office/drawing/2014/main" id="{D8AEB975-073D-B34E-BA33-00DF6E03D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0992" y="4261757"/>
            <a:ext cx="1443214" cy="590406"/>
          </a:xfrm>
          <a:prstGeom prst="rect">
            <a:avLst/>
          </a:prstGeom>
        </p:spPr>
      </p:pic>
      <p:pic>
        <p:nvPicPr>
          <p:cNvPr id="5" name="Picture 4" descr="Screen Shot 2018-10-23 at 10.02.45 PM.png">
            <a:extLst>
              <a:ext uri="{FF2B5EF4-FFF2-40B4-BE49-F238E27FC236}">
                <a16:creationId xmlns:a16="http://schemas.microsoft.com/office/drawing/2014/main" id="{D47BE249-6826-5343-8088-AB1900F8BC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3271" y="5830528"/>
            <a:ext cx="1138510" cy="1027617"/>
          </a:xfrm>
          <a:prstGeom prst="rect">
            <a:avLst/>
          </a:prstGeom>
        </p:spPr>
      </p:pic>
      <p:pic>
        <p:nvPicPr>
          <p:cNvPr id="7" name="Picture 6">
            <a:extLst>
              <a:ext uri="{FF2B5EF4-FFF2-40B4-BE49-F238E27FC236}">
                <a16:creationId xmlns:a16="http://schemas.microsoft.com/office/drawing/2014/main" id="{1B415C3B-2B0C-EA47-A864-016073933F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3179" y="3846859"/>
            <a:ext cx="3071878" cy="1214296"/>
          </a:xfrm>
          <a:prstGeom prst="rect">
            <a:avLst/>
          </a:prstGeom>
        </p:spPr>
      </p:pic>
      <p:pic>
        <p:nvPicPr>
          <p:cNvPr id="9" name="Picture 8">
            <a:extLst>
              <a:ext uri="{FF2B5EF4-FFF2-40B4-BE49-F238E27FC236}">
                <a16:creationId xmlns:a16="http://schemas.microsoft.com/office/drawing/2014/main" id="{E6F9AF3A-A2F5-A64A-B73C-517B55BEC3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7869" y="5642616"/>
            <a:ext cx="2834032" cy="1215529"/>
          </a:xfrm>
          <a:prstGeom prst="rect">
            <a:avLst/>
          </a:prstGeom>
        </p:spPr>
      </p:pic>
    </p:spTree>
    <p:extLst>
      <p:ext uri="{BB962C8B-B14F-4D97-AF65-F5344CB8AC3E}">
        <p14:creationId xmlns:p14="http://schemas.microsoft.com/office/powerpoint/2010/main" val="650432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B34275D-F20A-E44A-BFDC-3DA4CB08B01C}"/>
              </a:ext>
            </a:extLst>
          </p:cNvPr>
          <p:cNvSpPr>
            <a:spLocks noGrp="1"/>
          </p:cNvSpPr>
          <p:nvPr>
            <p:ph type="title"/>
          </p:nvPr>
        </p:nvSpPr>
        <p:spPr>
          <a:xfrm>
            <a:off x="0" y="1121787"/>
            <a:ext cx="11726944" cy="4535107"/>
          </a:xfrm>
        </p:spPr>
        <p:txBody>
          <a:bodyPr>
            <a:noAutofit/>
          </a:bodyPr>
          <a:lstStyle/>
          <a:p>
            <a:pPr algn="l"/>
            <a:r>
              <a:rPr lang="en-US" sz="1600" dirty="0">
                <a:solidFill>
                  <a:schemeClr val="tx1"/>
                </a:solidFill>
              </a:rPr>
              <a:t>3. </a:t>
            </a:r>
            <a:r>
              <a:rPr lang="en-US" sz="1600" b="1" u="sng" dirty="0">
                <a:solidFill>
                  <a:schemeClr val="tx1"/>
                </a:solidFill>
              </a:rPr>
              <a:t>Abstract Marks</a:t>
            </a:r>
            <a:r>
              <a:rPr lang="en-US" sz="1600" u="sng" dirty="0">
                <a:solidFill>
                  <a:schemeClr val="tx1"/>
                </a:solidFill>
              </a:rPr>
              <a:t> </a:t>
            </a:r>
            <a:r>
              <a:rPr lang="en-US" sz="1600" dirty="0">
                <a:solidFill>
                  <a:schemeClr val="tx1"/>
                </a:solidFill>
              </a:rPr>
              <a:t> Nonrepresentational marks that accompany a business’s name. (Sometimes, however, these marks can reflect a company’s name or other non-service-related attribute: Apple, Cisco, Dewberry.) Examples of abstract marks include Chase, BP, PWC, and Symantec.</a:t>
            </a:r>
            <a:br>
              <a:rPr lang="en-US" sz="1600" dirty="0">
                <a:solidFill>
                  <a:schemeClr val="tx1"/>
                </a:solidFill>
              </a:rPr>
            </a:br>
            <a:br>
              <a:rPr lang="en-US" sz="1600" dirty="0">
                <a:solidFill>
                  <a:schemeClr val="tx1"/>
                </a:solidFill>
              </a:rPr>
            </a:br>
            <a:br>
              <a:rPr lang="en-US" sz="1600" dirty="0">
                <a:solidFill>
                  <a:schemeClr val="tx1"/>
                </a:solidFill>
              </a:rPr>
            </a:br>
            <a:br>
              <a:rPr lang="en-US" sz="1600" dirty="0">
                <a:solidFill>
                  <a:schemeClr val="tx1"/>
                </a:solidFill>
              </a:rPr>
            </a:br>
            <a:br>
              <a:rPr lang="en-US" sz="1600" dirty="0">
                <a:solidFill>
                  <a:schemeClr val="tx1"/>
                </a:solidFill>
              </a:rPr>
            </a:br>
            <a:br>
              <a:rPr lang="en-US" sz="1600" dirty="0">
                <a:solidFill>
                  <a:schemeClr val="tx1"/>
                </a:solidFill>
              </a:rPr>
            </a:br>
            <a:r>
              <a:rPr lang="en-US" sz="1600" dirty="0">
                <a:solidFill>
                  <a:schemeClr val="tx1"/>
                </a:solidFill>
              </a:rPr>
              <a:t>4. </a:t>
            </a:r>
            <a:r>
              <a:rPr lang="en-US" sz="1600" b="1" u="sng" dirty="0">
                <a:solidFill>
                  <a:schemeClr val="tx1"/>
                </a:solidFill>
              </a:rPr>
              <a:t>Descriptive Marks</a:t>
            </a:r>
            <a:r>
              <a:rPr lang="en-US" sz="1600" u="sng" dirty="0">
                <a:solidFill>
                  <a:schemeClr val="tx1"/>
                </a:solidFill>
              </a:rPr>
              <a:t> </a:t>
            </a:r>
            <a:r>
              <a:rPr lang="en-US" sz="1600" dirty="0">
                <a:solidFill>
                  <a:schemeClr val="tx1"/>
                </a:solidFill>
              </a:rPr>
              <a:t> Iconic representations of a company’s products, services or defining character. Because these marks can be limiting and generic looking, they are becoming rare in the corporate world. The National Cotton Council of America logo is a well-executed example.</a:t>
            </a:r>
            <a:br>
              <a:rPr lang="en-US" sz="1600" dirty="0">
                <a:solidFill>
                  <a:schemeClr val="tx1"/>
                </a:solidFill>
              </a:rPr>
            </a:br>
            <a:br>
              <a:rPr lang="en-US" sz="1600" dirty="0">
                <a:solidFill>
                  <a:schemeClr val="tx1"/>
                </a:solidFill>
              </a:rPr>
            </a:br>
            <a:br>
              <a:rPr lang="en-US" sz="1600" dirty="0">
                <a:solidFill>
                  <a:schemeClr val="tx1"/>
                </a:solidFill>
              </a:rPr>
            </a:br>
            <a:br>
              <a:rPr lang="en-US" sz="1600" dirty="0">
                <a:solidFill>
                  <a:schemeClr val="tx1"/>
                </a:solidFill>
              </a:rPr>
            </a:br>
            <a:br>
              <a:rPr lang="en-US" sz="1600" dirty="0">
                <a:solidFill>
                  <a:schemeClr val="tx1"/>
                </a:solidFill>
              </a:rPr>
            </a:br>
            <a:br>
              <a:rPr lang="en-US" sz="1600" dirty="0">
                <a:solidFill>
                  <a:schemeClr val="tx1"/>
                </a:solidFill>
              </a:rPr>
            </a:br>
            <a:r>
              <a:rPr lang="en-US" sz="1600" dirty="0">
                <a:solidFill>
                  <a:schemeClr val="tx1"/>
                </a:solidFill>
              </a:rPr>
              <a:t>5. </a:t>
            </a:r>
            <a:r>
              <a:rPr lang="en-US" sz="1600" b="1" u="sng" dirty="0">
                <a:solidFill>
                  <a:schemeClr val="tx1"/>
                </a:solidFill>
              </a:rPr>
              <a:t>Seals</a:t>
            </a:r>
            <a:r>
              <a:rPr lang="en-US" sz="1600" dirty="0">
                <a:solidFill>
                  <a:schemeClr val="tx1"/>
                </a:solidFill>
              </a:rPr>
              <a:t>  Type and an icon are contained inside a shape, usually a circle, oval, shield, or rectangle. Because of their limited legibility and dated appearance, seals are becoming less common. Many state and federal agencies still use seals, but they are rare in the business world.</a:t>
            </a:r>
          </a:p>
        </p:txBody>
      </p:sp>
      <p:pic>
        <p:nvPicPr>
          <p:cNvPr id="6" name="Picture 5" descr="Screen Shot 2018-10-23 at 10.11.34 PM.png">
            <a:extLst>
              <a:ext uri="{FF2B5EF4-FFF2-40B4-BE49-F238E27FC236}">
                <a16:creationId xmlns:a16="http://schemas.microsoft.com/office/drawing/2014/main" id="{BA326FAA-B1B1-4544-BEAD-C2DC12AC1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1323" y="1836059"/>
            <a:ext cx="823808" cy="792021"/>
          </a:xfrm>
          <a:prstGeom prst="rect">
            <a:avLst/>
          </a:prstGeom>
        </p:spPr>
      </p:pic>
      <p:pic>
        <p:nvPicPr>
          <p:cNvPr id="7" name="Picture 6" descr="Screen Shot 2018-10-23 at 10.13.26 PM.png">
            <a:extLst>
              <a:ext uri="{FF2B5EF4-FFF2-40B4-BE49-F238E27FC236}">
                <a16:creationId xmlns:a16="http://schemas.microsoft.com/office/drawing/2014/main" id="{F6DC1DCA-0895-D145-AAAB-1973654B0F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5692" y="3724619"/>
            <a:ext cx="1227087" cy="925761"/>
          </a:xfrm>
          <a:prstGeom prst="rect">
            <a:avLst/>
          </a:prstGeom>
        </p:spPr>
      </p:pic>
      <p:pic>
        <p:nvPicPr>
          <p:cNvPr id="8" name="Picture 7" descr="Screen Shot 2018-10-23 at 10.15.15 PM.png">
            <a:extLst>
              <a:ext uri="{FF2B5EF4-FFF2-40B4-BE49-F238E27FC236}">
                <a16:creationId xmlns:a16="http://schemas.microsoft.com/office/drawing/2014/main" id="{7C3D6FF4-571F-E547-BDD8-F60177EC80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1941" y="5560613"/>
            <a:ext cx="3303349" cy="1297387"/>
          </a:xfrm>
          <a:prstGeom prst="rect">
            <a:avLst/>
          </a:prstGeom>
        </p:spPr>
      </p:pic>
      <p:pic>
        <p:nvPicPr>
          <p:cNvPr id="10" name="Picture 9">
            <a:extLst>
              <a:ext uri="{FF2B5EF4-FFF2-40B4-BE49-F238E27FC236}">
                <a16:creationId xmlns:a16="http://schemas.microsoft.com/office/drawing/2014/main" id="{8BC152F8-CA8C-5847-8F31-1391274AE7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84688" y="1811872"/>
            <a:ext cx="1035779" cy="1051287"/>
          </a:xfrm>
          <a:prstGeom prst="rect">
            <a:avLst/>
          </a:prstGeom>
        </p:spPr>
      </p:pic>
      <p:pic>
        <p:nvPicPr>
          <p:cNvPr id="14" name="Picture 13">
            <a:extLst>
              <a:ext uri="{FF2B5EF4-FFF2-40B4-BE49-F238E27FC236}">
                <a16:creationId xmlns:a16="http://schemas.microsoft.com/office/drawing/2014/main" id="{8937971C-2713-CB41-AEEA-39B50B4857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1415" y="1649755"/>
            <a:ext cx="3134982" cy="1164631"/>
          </a:xfrm>
          <a:prstGeom prst="rect">
            <a:avLst/>
          </a:prstGeom>
        </p:spPr>
      </p:pic>
      <p:pic>
        <p:nvPicPr>
          <p:cNvPr id="16" name="Picture 15">
            <a:extLst>
              <a:ext uri="{FF2B5EF4-FFF2-40B4-BE49-F238E27FC236}">
                <a16:creationId xmlns:a16="http://schemas.microsoft.com/office/drawing/2014/main" id="{EAC6A1B7-BDAD-934A-B849-97C2D8920FA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22424" y="3689433"/>
            <a:ext cx="1002790" cy="1042487"/>
          </a:xfrm>
          <a:prstGeom prst="rect">
            <a:avLst/>
          </a:prstGeom>
        </p:spPr>
      </p:pic>
      <p:pic>
        <p:nvPicPr>
          <p:cNvPr id="18" name="Picture 17">
            <a:extLst>
              <a:ext uri="{FF2B5EF4-FFF2-40B4-BE49-F238E27FC236}">
                <a16:creationId xmlns:a16="http://schemas.microsoft.com/office/drawing/2014/main" id="{C033CAB3-E520-3546-A31C-BF60EB8432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47932" y="5560613"/>
            <a:ext cx="3619587" cy="1180675"/>
          </a:xfrm>
          <a:prstGeom prst="rect">
            <a:avLst/>
          </a:prstGeom>
        </p:spPr>
      </p:pic>
      <p:pic>
        <p:nvPicPr>
          <p:cNvPr id="20" name="Picture 19">
            <a:extLst>
              <a:ext uri="{FF2B5EF4-FFF2-40B4-BE49-F238E27FC236}">
                <a16:creationId xmlns:a16="http://schemas.microsoft.com/office/drawing/2014/main" id="{6A8BF117-4A38-4D49-AAD9-86488F8061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4859" y="3628187"/>
            <a:ext cx="3081735" cy="1198034"/>
          </a:xfrm>
          <a:prstGeom prst="rect">
            <a:avLst/>
          </a:prstGeom>
        </p:spPr>
      </p:pic>
    </p:spTree>
    <p:extLst>
      <p:ext uri="{BB962C8B-B14F-4D97-AF65-F5344CB8AC3E}">
        <p14:creationId xmlns:p14="http://schemas.microsoft.com/office/powerpoint/2010/main" val="781041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A7F979-4A1C-4940-B7CB-9D76AD1CF2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7455" y="1561192"/>
            <a:ext cx="8860365" cy="5041612"/>
          </a:xfrm>
          <a:prstGeom prst="rect">
            <a:avLst/>
          </a:prstGeom>
        </p:spPr>
      </p:pic>
    </p:spTree>
    <p:extLst>
      <p:ext uri="{BB962C8B-B14F-4D97-AF65-F5344CB8AC3E}">
        <p14:creationId xmlns:p14="http://schemas.microsoft.com/office/powerpoint/2010/main" val="2675819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44F6-CED4-A342-945D-9D8D63040D68}"/>
              </a:ext>
            </a:extLst>
          </p:cNvPr>
          <p:cNvSpPr>
            <a:spLocks noGrp="1"/>
          </p:cNvSpPr>
          <p:nvPr>
            <p:ph type="title"/>
          </p:nvPr>
        </p:nvSpPr>
        <p:spPr>
          <a:xfrm>
            <a:off x="0" y="2611225"/>
            <a:ext cx="12038029" cy="3400712"/>
          </a:xfrm>
        </p:spPr>
        <p:txBody>
          <a:bodyPr>
            <a:noAutofit/>
          </a:bodyPr>
          <a:lstStyle/>
          <a:p>
            <a:pPr algn="l"/>
            <a:r>
              <a:rPr lang="en-US" sz="2800" dirty="0">
                <a:solidFill>
                  <a:schemeClr val="tx1"/>
                </a:solidFill>
              </a:rPr>
              <a:t>A good logo is distinctive, appropriate, practical, graphic and simple in form, and it conveys the owner’s intended message. </a:t>
            </a:r>
            <a:br>
              <a:rPr lang="en-US" sz="2800" dirty="0">
                <a:solidFill>
                  <a:schemeClr val="tx1"/>
                </a:solidFill>
              </a:rPr>
            </a:br>
            <a:br>
              <a:rPr lang="en-US" sz="2800" dirty="0">
                <a:solidFill>
                  <a:schemeClr val="tx1"/>
                </a:solidFill>
              </a:rPr>
            </a:br>
            <a:br>
              <a:rPr lang="en-US" sz="2800" dirty="0">
                <a:solidFill>
                  <a:schemeClr val="tx1"/>
                </a:solidFill>
              </a:rPr>
            </a:br>
            <a:r>
              <a:rPr lang="en-US" sz="2800" dirty="0">
                <a:solidFill>
                  <a:schemeClr val="tx1"/>
                </a:solidFill>
              </a:rPr>
              <a:t>A concept or “meaning” is usually behind an effective logo, and it communicates the intended message. </a:t>
            </a:r>
            <a:br>
              <a:rPr lang="en-US" sz="2800" dirty="0">
                <a:solidFill>
                  <a:schemeClr val="tx1"/>
                </a:solidFill>
              </a:rPr>
            </a:br>
            <a:br>
              <a:rPr lang="en-US" sz="2800" dirty="0">
                <a:solidFill>
                  <a:schemeClr val="tx1"/>
                </a:solidFill>
              </a:rPr>
            </a:br>
            <a:br>
              <a:rPr lang="en-US" sz="2800" dirty="0">
                <a:solidFill>
                  <a:schemeClr val="tx1"/>
                </a:solidFill>
              </a:rPr>
            </a:br>
            <a:r>
              <a:rPr lang="en-US" sz="2800" dirty="0">
                <a:solidFill>
                  <a:schemeClr val="tx1"/>
                </a:solidFill>
              </a:rPr>
              <a:t>A logo should be able to be printed at any size and, in most cases, be effective without color. A great logo essentially boils down to two things: </a:t>
            </a:r>
            <a:r>
              <a:rPr lang="en-US" sz="2800" b="1" dirty="0">
                <a:solidFill>
                  <a:schemeClr val="tx1"/>
                </a:solidFill>
              </a:rPr>
              <a:t>great concept and great execution</a:t>
            </a:r>
            <a:r>
              <a:rPr lang="en-US" sz="2800" dirty="0">
                <a:solidFill>
                  <a:schemeClr val="tx1"/>
                </a:solidFill>
              </a:rPr>
              <a:t>.</a:t>
            </a:r>
            <a:br>
              <a:rPr lang="en-US" sz="2800" dirty="0">
                <a:solidFill>
                  <a:schemeClr val="tx1"/>
                </a:solidFill>
              </a:rPr>
            </a:b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610705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2D71FA-8D64-B148-9DFF-9AC7382653C9}"/>
              </a:ext>
            </a:extLst>
          </p:cNvPr>
          <p:cNvSpPr>
            <a:spLocks noGrp="1"/>
          </p:cNvSpPr>
          <p:nvPr>
            <p:ph type="title"/>
          </p:nvPr>
        </p:nvSpPr>
        <p:spPr>
          <a:xfrm>
            <a:off x="0" y="2352885"/>
            <a:ext cx="12192000" cy="2422315"/>
          </a:xfrm>
        </p:spPr>
        <p:txBody>
          <a:bodyPr>
            <a:normAutofit/>
          </a:bodyPr>
          <a:lstStyle/>
          <a:p>
            <a:r>
              <a:rPr lang="en-US" b="1" dirty="0">
                <a:solidFill>
                  <a:schemeClr val="tx1"/>
                </a:solidFill>
              </a:rPr>
              <a:t>Best path forward.</a:t>
            </a:r>
          </a:p>
        </p:txBody>
      </p:sp>
    </p:spTree>
    <p:extLst>
      <p:ext uri="{BB962C8B-B14F-4D97-AF65-F5344CB8AC3E}">
        <p14:creationId xmlns:p14="http://schemas.microsoft.com/office/powerpoint/2010/main" val="2102619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1-08 at 7.39.23 PM.png">
            <a:extLst>
              <a:ext uri="{FF2B5EF4-FFF2-40B4-BE49-F238E27FC236}">
                <a16:creationId xmlns:a16="http://schemas.microsoft.com/office/drawing/2014/main" id="{1F047280-0A4C-294A-99A8-A52C9F3AC0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904" y="1107188"/>
            <a:ext cx="7688036" cy="2249645"/>
          </a:xfrm>
          <a:prstGeom prst="rect">
            <a:avLst/>
          </a:prstGeom>
        </p:spPr>
      </p:pic>
      <p:pic>
        <p:nvPicPr>
          <p:cNvPr id="3" name="Picture 2" descr="Screen Shot 2018-11-08 at 7.39.23 PM.png">
            <a:extLst>
              <a:ext uri="{FF2B5EF4-FFF2-40B4-BE49-F238E27FC236}">
                <a16:creationId xmlns:a16="http://schemas.microsoft.com/office/drawing/2014/main" id="{1251E918-3194-5D4C-98AC-ADAA0B2302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1602"/>
          <a:stretch/>
        </p:blipFill>
        <p:spPr>
          <a:xfrm>
            <a:off x="6160312" y="122460"/>
            <a:ext cx="6031688" cy="883230"/>
          </a:xfrm>
          <a:prstGeom prst="rect">
            <a:avLst/>
          </a:prstGeom>
        </p:spPr>
      </p:pic>
      <p:pic>
        <p:nvPicPr>
          <p:cNvPr id="4" name="Picture 3" descr="Screen Shot 2018-11-08 at 7.39.58 PM.png">
            <a:extLst>
              <a:ext uri="{FF2B5EF4-FFF2-40B4-BE49-F238E27FC236}">
                <a16:creationId xmlns:a16="http://schemas.microsoft.com/office/drawing/2014/main" id="{2C360BFE-DAD4-944C-A94F-6CF4A1E79C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788" y="3356833"/>
            <a:ext cx="7230837" cy="3161838"/>
          </a:xfrm>
          <a:prstGeom prst="rect">
            <a:avLst/>
          </a:prstGeom>
        </p:spPr>
      </p:pic>
      <p:pic>
        <p:nvPicPr>
          <p:cNvPr id="5" name="Picture 4">
            <a:extLst>
              <a:ext uri="{FF2B5EF4-FFF2-40B4-BE49-F238E27FC236}">
                <a16:creationId xmlns:a16="http://schemas.microsoft.com/office/drawing/2014/main" id="{2F0CA9C6-F42A-744E-A09F-A7E6BE0AE45A}"/>
              </a:ext>
            </a:extLst>
          </p:cNvPr>
          <p:cNvPicPr>
            <a:picLocks noChangeAspect="1"/>
          </p:cNvPicPr>
          <p:nvPr/>
        </p:nvPicPr>
        <p:blipFill>
          <a:blip r:embed="rId5"/>
          <a:stretch>
            <a:fillRect/>
          </a:stretch>
        </p:blipFill>
        <p:spPr>
          <a:xfrm>
            <a:off x="8121509" y="1556957"/>
            <a:ext cx="4070491" cy="4771271"/>
          </a:xfrm>
          <a:prstGeom prst="rect">
            <a:avLst/>
          </a:prstGeom>
        </p:spPr>
      </p:pic>
    </p:spTree>
    <p:extLst>
      <p:ext uri="{BB962C8B-B14F-4D97-AF65-F5344CB8AC3E}">
        <p14:creationId xmlns:p14="http://schemas.microsoft.com/office/powerpoint/2010/main" val="3941293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1-08 at 7.40.12 PM.png">
            <a:extLst>
              <a:ext uri="{FF2B5EF4-FFF2-40B4-BE49-F238E27FC236}">
                <a16:creationId xmlns:a16="http://schemas.microsoft.com/office/drawing/2014/main" id="{432BB4FE-B480-3944-A8D6-F2E868ECAF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0399" y="3600412"/>
            <a:ext cx="8115094" cy="1853587"/>
          </a:xfrm>
          <a:prstGeom prst="rect">
            <a:avLst/>
          </a:prstGeom>
        </p:spPr>
      </p:pic>
      <p:pic>
        <p:nvPicPr>
          <p:cNvPr id="3" name="Picture 2" descr="Screen Shot 2018-11-08 at 7.39.58 PM.png">
            <a:extLst>
              <a:ext uri="{FF2B5EF4-FFF2-40B4-BE49-F238E27FC236}">
                <a16:creationId xmlns:a16="http://schemas.microsoft.com/office/drawing/2014/main" id="{59DA8F84-30B1-BA44-A8EF-4255F392C2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0399" y="1220068"/>
            <a:ext cx="7827530" cy="2380344"/>
          </a:xfrm>
          <a:prstGeom prst="rect">
            <a:avLst/>
          </a:prstGeom>
        </p:spPr>
      </p:pic>
      <p:pic>
        <p:nvPicPr>
          <p:cNvPr id="5" name="Picture 4">
            <a:extLst>
              <a:ext uri="{FF2B5EF4-FFF2-40B4-BE49-F238E27FC236}">
                <a16:creationId xmlns:a16="http://schemas.microsoft.com/office/drawing/2014/main" id="{24881B6B-1225-CD49-9542-61F51ED82F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857" y="5453999"/>
            <a:ext cx="8297635" cy="1154650"/>
          </a:xfrm>
          <a:prstGeom prst="rect">
            <a:avLst/>
          </a:prstGeom>
        </p:spPr>
      </p:pic>
    </p:spTree>
    <p:extLst>
      <p:ext uri="{BB962C8B-B14F-4D97-AF65-F5344CB8AC3E}">
        <p14:creationId xmlns:p14="http://schemas.microsoft.com/office/powerpoint/2010/main" val="1832207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CFDD-8EE2-8D4B-97D6-C1768AB76D1E}"/>
              </a:ext>
            </a:extLst>
          </p:cNvPr>
          <p:cNvSpPr txBox="1">
            <a:spLocks/>
          </p:cNvSpPr>
          <p:nvPr/>
        </p:nvSpPr>
        <p:spPr>
          <a:xfrm>
            <a:off x="465548" y="1920538"/>
            <a:ext cx="11857081" cy="263694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i="0" kern="1200">
                <a:solidFill>
                  <a:schemeClr val="tx1"/>
                </a:solidFill>
                <a:latin typeface="Times New Roman"/>
                <a:ea typeface="+mj-ea"/>
                <a:cs typeface="Times New Roman"/>
              </a:defRPr>
            </a:lvl1pPr>
          </a:lstStyle>
          <a:p>
            <a:pPr algn="l"/>
            <a:r>
              <a:rPr lang="en-US" sz="3600" b="1" u="sng" dirty="0"/>
              <a:t>Marketing</a:t>
            </a:r>
            <a:r>
              <a:rPr lang="en-US" sz="3600" dirty="0"/>
              <a:t> – bundle of intangible benefits a company is providing to its customers, reflect the company’s core values</a:t>
            </a:r>
          </a:p>
        </p:txBody>
      </p:sp>
    </p:spTree>
    <p:extLst>
      <p:ext uri="{BB962C8B-B14F-4D97-AF65-F5344CB8AC3E}">
        <p14:creationId xmlns:p14="http://schemas.microsoft.com/office/powerpoint/2010/main" val="347128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2E2E-2752-4743-842D-E3578633B607}"/>
              </a:ext>
            </a:extLst>
          </p:cNvPr>
          <p:cNvSpPr>
            <a:spLocks noGrp="1"/>
          </p:cNvSpPr>
          <p:nvPr>
            <p:ph type="title"/>
          </p:nvPr>
        </p:nvSpPr>
        <p:spPr>
          <a:xfrm>
            <a:off x="0" y="1270000"/>
            <a:ext cx="11668154" cy="1111086"/>
          </a:xfrm>
        </p:spPr>
        <p:txBody>
          <a:bodyPr>
            <a:noAutofit/>
          </a:bodyPr>
          <a:lstStyle/>
          <a:p>
            <a:pPr algn="l"/>
            <a:r>
              <a:rPr lang="en-US" sz="2400" b="1" u="sng" dirty="0">
                <a:solidFill>
                  <a:schemeClr val="tx1"/>
                </a:solidFill>
              </a:rPr>
              <a:t>Value proposition </a:t>
            </a:r>
            <a:r>
              <a:rPr lang="en-US" sz="2400" dirty="0">
                <a:solidFill>
                  <a:schemeClr val="tx1"/>
                </a:solidFill>
              </a:rPr>
              <a:t>- set of benefits or values it promises to deliver to consumers to satisfy their needs (why they buy from you)</a:t>
            </a:r>
            <a:br>
              <a:rPr lang="en-US" sz="2400" dirty="0">
                <a:solidFill>
                  <a:schemeClr val="tx1"/>
                </a:solidFill>
              </a:rPr>
            </a:br>
            <a:br>
              <a:rPr lang="en-US" sz="2400" dirty="0">
                <a:solidFill>
                  <a:schemeClr val="tx1"/>
                </a:solidFill>
              </a:rPr>
            </a:br>
            <a:endParaRPr lang="en-US" sz="2400" dirty="0">
              <a:solidFill>
                <a:schemeClr val="tx1"/>
              </a:solidFill>
            </a:endParaRPr>
          </a:p>
        </p:txBody>
      </p:sp>
      <p:sp>
        <p:nvSpPr>
          <p:cNvPr id="4" name="TextBox 3">
            <a:extLst>
              <a:ext uri="{FF2B5EF4-FFF2-40B4-BE49-F238E27FC236}">
                <a16:creationId xmlns:a16="http://schemas.microsoft.com/office/drawing/2014/main" id="{EF1DCD46-4FDE-D843-9A2F-209C7AD58A70}"/>
              </a:ext>
            </a:extLst>
          </p:cNvPr>
          <p:cNvSpPr txBox="1"/>
          <p:nvPr/>
        </p:nvSpPr>
        <p:spPr>
          <a:xfrm>
            <a:off x="8445500" y="419100"/>
            <a:ext cx="3746500" cy="584775"/>
          </a:xfrm>
          <a:prstGeom prst="rect">
            <a:avLst/>
          </a:prstGeom>
          <a:noFill/>
        </p:spPr>
        <p:txBody>
          <a:bodyPr wrap="square" rtlCol="0">
            <a:spAutoFit/>
          </a:bodyPr>
          <a:lstStyle/>
          <a:p>
            <a:pPr algn="r"/>
            <a:r>
              <a:rPr lang="en-US" sz="3200" b="1" dirty="0">
                <a:solidFill>
                  <a:schemeClr val="bg1"/>
                </a:solidFill>
              </a:rPr>
              <a:t>Why buy from you?</a:t>
            </a:r>
          </a:p>
        </p:txBody>
      </p:sp>
      <p:pic>
        <p:nvPicPr>
          <p:cNvPr id="5" name="Picture 4">
            <a:extLst>
              <a:ext uri="{FF2B5EF4-FFF2-40B4-BE49-F238E27FC236}">
                <a16:creationId xmlns:a16="http://schemas.microsoft.com/office/drawing/2014/main" id="{7A7D66BD-5BE7-3245-87B5-EC7A81CDCAEB}"/>
              </a:ext>
            </a:extLst>
          </p:cNvPr>
          <p:cNvPicPr>
            <a:picLocks noChangeAspect="1"/>
          </p:cNvPicPr>
          <p:nvPr/>
        </p:nvPicPr>
        <p:blipFill>
          <a:blip r:embed="rId2"/>
          <a:stretch>
            <a:fillRect/>
          </a:stretch>
        </p:blipFill>
        <p:spPr>
          <a:xfrm>
            <a:off x="2261506" y="2049370"/>
            <a:ext cx="7839529" cy="4694329"/>
          </a:xfrm>
          <a:prstGeom prst="rect">
            <a:avLst/>
          </a:prstGeom>
        </p:spPr>
      </p:pic>
    </p:spTree>
    <p:extLst>
      <p:ext uri="{BB962C8B-B14F-4D97-AF65-F5344CB8AC3E}">
        <p14:creationId xmlns:p14="http://schemas.microsoft.com/office/powerpoint/2010/main" val="1341050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966D-4605-AC46-A2D0-251FF9445E15}"/>
              </a:ext>
            </a:extLst>
          </p:cNvPr>
          <p:cNvSpPr>
            <a:spLocks noGrp="1"/>
          </p:cNvSpPr>
          <p:nvPr>
            <p:ph type="title"/>
          </p:nvPr>
        </p:nvSpPr>
        <p:spPr>
          <a:xfrm>
            <a:off x="6131378" y="334737"/>
            <a:ext cx="6060621" cy="812596"/>
          </a:xfrm>
        </p:spPr>
        <p:txBody>
          <a:bodyPr>
            <a:normAutofit/>
          </a:bodyPr>
          <a:lstStyle/>
          <a:p>
            <a:pPr algn="r"/>
            <a:r>
              <a:rPr lang="en-US" b="1" dirty="0"/>
              <a:t>The Promotion Mix</a:t>
            </a:r>
          </a:p>
        </p:txBody>
      </p:sp>
      <p:sp>
        <p:nvSpPr>
          <p:cNvPr id="4" name="Content Placeholder 2">
            <a:extLst>
              <a:ext uri="{FF2B5EF4-FFF2-40B4-BE49-F238E27FC236}">
                <a16:creationId xmlns:a16="http://schemas.microsoft.com/office/drawing/2014/main" id="{3AF56B78-6E27-ED41-AE4B-6BF54A0A7A51}"/>
              </a:ext>
            </a:extLst>
          </p:cNvPr>
          <p:cNvSpPr txBox="1">
            <a:spLocks/>
          </p:cNvSpPr>
          <p:nvPr/>
        </p:nvSpPr>
        <p:spPr>
          <a:xfrm>
            <a:off x="31751" y="1147333"/>
            <a:ext cx="11723914" cy="561319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Also, called its </a:t>
            </a:r>
            <a:r>
              <a:rPr lang="en-US" b="1" dirty="0"/>
              <a:t>marketing communications </a:t>
            </a:r>
            <a:r>
              <a:rPr lang="en-US" dirty="0"/>
              <a:t>mix consists of a specific blend of: </a:t>
            </a:r>
          </a:p>
          <a:p>
            <a:pPr marL="971550" lvl="1" indent="-514350">
              <a:buFont typeface="+mj-lt"/>
              <a:buAutoNum type="arabicPeriod"/>
            </a:pPr>
            <a:r>
              <a:rPr lang="en-US" b="1" u="sng" dirty="0"/>
              <a:t>Advertising</a:t>
            </a:r>
            <a:r>
              <a:rPr lang="en-US" dirty="0"/>
              <a:t> – </a:t>
            </a:r>
          </a:p>
          <a:p>
            <a:pPr marL="857250" lvl="2" indent="0">
              <a:buFont typeface="Arial"/>
              <a:buNone/>
            </a:pPr>
            <a:r>
              <a:rPr lang="en-US" i="1" dirty="0"/>
              <a:t>		</a:t>
            </a:r>
            <a:r>
              <a:rPr lang="en-US" sz="2000" i="1" dirty="0"/>
              <a:t>broadcast, print, online, mobile, outdoor, other</a:t>
            </a:r>
          </a:p>
          <a:p>
            <a:pPr marL="971550" lvl="1" indent="-514350">
              <a:buFont typeface="+mj-lt"/>
              <a:buAutoNum type="arabicPeriod"/>
            </a:pPr>
            <a:r>
              <a:rPr lang="en-US" b="1" u="sng" dirty="0"/>
              <a:t>Sales promotion </a:t>
            </a:r>
            <a:r>
              <a:rPr lang="en-US" dirty="0"/>
              <a:t>– </a:t>
            </a:r>
          </a:p>
          <a:p>
            <a:pPr marL="857250" lvl="2" indent="0">
              <a:buFont typeface="Arial"/>
              <a:buNone/>
            </a:pPr>
            <a:r>
              <a:rPr lang="en-US" i="1" dirty="0"/>
              <a:t>		</a:t>
            </a:r>
            <a:r>
              <a:rPr lang="en-US" sz="2000" i="1" dirty="0"/>
              <a:t>discounts, coupons, displays, demonstrations, events</a:t>
            </a:r>
          </a:p>
          <a:p>
            <a:pPr marL="971550" lvl="1" indent="-514350">
              <a:buFont typeface="+mj-lt"/>
              <a:buAutoNum type="arabicPeriod"/>
            </a:pPr>
            <a:r>
              <a:rPr lang="en-US" b="1" u="sng" dirty="0"/>
              <a:t>Personal selling </a:t>
            </a:r>
            <a:r>
              <a:rPr lang="en-US" dirty="0"/>
              <a:t>– </a:t>
            </a:r>
          </a:p>
          <a:p>
            <a:pPr marL="457200" lvl="1" indent="0">
              <a:buFont typeface="Arial"/>
              <a:buNone/>
            </a:pPr>
            <a:r>
              <a:rPr lang="en-US" i="1" dirty="0"/>
              <a:t>		</a:t>
            </a:r>
            <a:r>
              <a:rPr lang="en-US" sz="2000" i="1" dirty="0"/>
              <a:t>sales presentations, trade shows, and incentive programs</a:t>
            </a:r>
          </a:p>
          <a:p>
            <a:pPr marL="971550" lvl="1" indent="-514350">
              <a:buFont typeface="+mj-lt"/>
              <a:buAutoNum type="arabicPeriod" startAt="4"/>
            </a:pPr>
            <a:r>
              <a:rPr lang="en-US" b="1" u="sng" dirty="0"/>
              <a:t>Public relations </a:t>
            </a:r>
            <a:r>
              <a:rPr lang="en-US" dirty="0"/>
              <a:t>– </a:t>
            </a:r>
          </a:p>
          <a:p>
            <a:pPr marL="1314450" lvl="3" indent="0">
              <a:buFont typeface="Arial"/>
              <a:buNone/>
            </a:pPr>
            <a:r>
              <a:rPr lang="en-US" i="1" dirty="0"/>
              <a:t>	press releases, sponsorships, events, webpages</a:t>
            </a:r>
          </a:p>
          <a:p>
            <a:pPr marL="971550" lvl="1" indent="-514350">
              <a:buFont typeface="+mj-lt"/>
              <a:buAutoNum type="arabicPeriod" startAt="4"/>
            </a:pPr>
            <a:r>
              <a:rPr lang="en-US" b="1" u="sng" dirty="0">
                <a:solidFill>
                  <a:srgbClr val="000000"/>
                </a:solidFill>
              </a:rPr>
              <a:t>Direct and digital marketing </a:t>
            </a:r>
            <a:r>
              <a:rPr lang="en-US" dirty="0"/>
              <a:t>– </a:t>
            </a:r>
          </a:p>
          <a:p>
            <a:pPr marL="1314450" lvl="3" indent="0">
              <a:buFont typeface="Arial"/>
              <a:buNone/>
            </a:pPr>
            <a:r>
              <a:rPr lang="en-US" i="1" dirty="0"/>
              <a:t>	direct mail, email, catalogs, online, social media, mobile marketing</a:t>
            </a:r>
          </a:p>
          <a:p>
            <a:pPr marL="971550" lvl="1" indent="-514350">
              <a:buFont typeface="+mj-lt"/>
              <a:buAutoNum type="arabicPeriod" startAt="4"/>
            </a:pPr>
            <a:endParaRPr lang="en-US" dirty="0"/>
          </a:p>
        </p:txBody>
      </p:sp>
      <p:pic>
        <p:nvPicPr>
          <p:cNvPr id="5" name="Picture 4">
            <a:extLst>
              <a:ext uri="{FF2B5EF4-FFF2-40B4-BE49-F238E27FC236}">
                <a16:creationId xmlns:a16="http://schemas.microsoft.com/office/drawing/2014/main" id="{D6E64732-4634-3041-8CB5-5990C9E44A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1756230"/>
            <a:ext cx="5039838" cy="4786084"/>
          </a:xfrm>
          <a:prstGeom prst="rect">
            <a:avLst/>
          </a:prstGeom>
        </p:spPr>
      </p:pic>
    </p:spTree>
    <p:extLst>
      <p:ext uri="{BB962C8B-B14F-4D97-AF65-F5344CB8AC3E}">
        <p14:creationId xmlns:p14="http://schemas.microsoft.com/office/powerpoint/2010/main" val="3536647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1A62F-9DDB-CE4E-8BD8-0FF5A34D11D2}"/>
              </a:ext>
            </a:extLst>
          </p:cNvPr>
          <p:cNvPicPr>
            <a:picLocks noChangeAspect="1"/>
          </p:cNvPicPr>
          <p:nvPr/>
        </p:nvPicPr>
        <p:blipFill>
          <a:blip r:embed="rId2"/>
          <a:stretch>
            <a:fillRect/>
          </a:stretch>
        </p:blipFill>
        <p:spPr>
          <a:xfrm>
            <a:off x="2796217" y="1997193"/>
            <a:ext cx="5999808" cy="4860807"/>
          </a:xfrm>
          <a:prstGeom prst="rect">
            <a:avLst/>
          </a:prstGeom>
        </p:spPr>
      </p:pic>
      <p:sp>
        <p:nvSpPr>
          <p:cNvPr id="3" name="Title 1">
            <a:extLst>
              <a:ext uri="{FF2B5EF4-FFF2-40B4-BE49-F238E27FC236}">
                <a16:creationId xmlns:a16="http://schemas.microsoft.com/office/drawing/2014/main" id="{C69354D4-7E9B-1743-A039-C67A707E9A3A}"/>
              </a:ext>
            </a:extLst>
          </p:cNvPr>
          <p:cNvSpPr>
            <a:spLocks noGrp="1"/>
          </p:cNvSpPr>
          <p:nvPr>
            <p:ph type="title"/>
          </p:nvPr>
        </p:nvSpPr>
        <p:spPr>
          <a:xfrm>
            <a:off x="1471317" y="1123889"/>
            <a:ext cx="8229600" cy="758547"/>
          </a:xfrm>
        </p:spPr>
        <p:txBody>
          <a:bodyPr>
            <a:normAutofit fontScale="90000"/>
          </a:bodyPr>
          <a:lstStyle/>
          <a:p>
            <a:r>
              <a:rPr lang="en-US" b="1" dirty="0">
                <a:solidFill>
                  <a:schemeClr val="tx1"/>
                </a:solidFill>
              </a:rPr>
              <a:t>Messaging tactics</a:t>
            </a:r>
          </a:p>
        </p:txBody>
      </p:sp>
    </p:spTree>
    <p:extLst>
      <p:ext uri="{BB962C8B-B14F-4D97-AF65-F5344CB8AC3E}">
        <p14:creationId xmlns:p14="http://schemas.microsoft.com/office/powerpoint/2010/main" val="3164953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C45E-CCFF-F243-AAF6-74BEAFF3982F}"/>
              </a:ext>
            </a:extLst>
          </p:cNvPr>
          <p:cNvSpPr>
            <a:spLocks noGrp="1"/>
          </p:cNvSpPr>
          <p:nvPr>
            <p:ph type="title"/>
          </p:nvPr>
        </p:nvSpPr>
        <p:spPr>
          <a:xfrm>
            <a:off x="3743880" y="436505"/>
            <a:ext cx="8225836" cy="512585"/>
          </a:xfrm>
        </p:spPr>
        <p:txBody>
          <a:bodyPr>
            <a:normAutofit fontScale="90000"/>
          </a:bodyPr>
          <a:lstStyle/>
          <a:p>
            <a:pPr algn="r"/>
            <a:r>
              <a:rPr lang="en-US" b="1" dirty="0"/>
              <a:t>Marketing plan</a:t>
            </a:r>
          </a:p>
        </p:txBody>
      </p:sp>
      <p:pic>
        <p:nvPicPr>
          <p:cNvPr id="3" name="Picture 2">
            <a:extLst>
              <a:ext uri="{FF2B5EF4-FFF2-40B4-BE49-F238E27FC236}">
                <a16:creationId xmlns:a16="http://schemas.microsoft.com/office/drawing/2014/main" id="{FE0B286C-5989-3842-BB97-FF333FE4ED79}"/>
              </a:ext>
            </a:extLst>
          </p:cNvPr>
          <p:cNvPicPr>
            <a:picLocks noChangeAspect="1"/>
          </p:cNvPicPr>
          <p:nvPr/>
        </p:nvPicPr>
        <p:blipFill>
          <a:blip r:embed="rId2"/>
          <a:stretch>
            <a:fillRect/>
          </a:stretch>
        </p:blipFill>
        <p:spPr>
          <a:xfrm>
            <a:off x="404138" y="1161143"/>
            <a:ext cx="11154500" cy="4804229"/>
          </a:xfrm>
          <a:prstGeom prst="rect">
            <a:avLst/>
          </a:prstGeom>
        </p:spPr>
      </p:pic>
      <p:pic>
        <p:nvPicPr>
          <p:cNvPr id="5" name="Picture 4" descr="Screen Shot 2017-10-18 at 10.32.03 AM.png">
            <a:extLst>
              <a:ext uri="{FF2B5EF4-FFF2-40B4-BE49-F238E27FC236}">
                <a16:creationId xmlns:a16="http://schemas.microsoft.com/office/drawing/2014/main" id="{E3253AF1-29DB-8D48-8019-0D6A5F5640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1615" y="1628573"/>
            <a:ext cx="3433972" cy="4336799"/>
          </a:xfrm>
          <a:prstGeom prst="rect">
            <a:avLst/>
          </a:prstGeom>
        </p:spPr>
      </p:pic>
      <p:pic>
        <p:nvPicPr>
          <p:cNvPr id="6" name="Picture 5" descr="Marketing Plan_10_26_16.pdf">
            <a:extLst>
              <a:ext uri="{FF2B5EF4-FFF2-40B4-BE49-F238E27FC236}">
                <a16:creationId xmlns:a16="http://schemas.microsoft.com/office/drawing/2014/main" id="{5EDA46BB-D325-3149-BFC3-53366315B3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940" r="1834"/>
          <a:stretch/>
        </p:blipFill>
        <p:spPr>
          <a:xfrm>
            <a:off x="2971214" y="1547822"/>
            <a:ext cx="3879529" cy="2550815"/>
          </a:xfrm>
          <a:prstGeom prst="rect">
            <a:avLst/>
          </a:prstGeom>
        </p:spPr>
      </p:pic>
      <p:pic>
        <p:nvPicPr>
          <p:cNvPr id="8" name="Picture 7" descr="Screen Shot 2017-02-08 at 12.55.50 PM.png">
            <a:extLst>
              <a:ext uri="{FF2B5EF4-FFF2-40B4-BE49-F238E27FC236}">
                <a16:creationId xmlns:a16="http://schemas.microsoft.com/office/drawing/2014/main" id="{42337C1B-5DA0-754B-91DF-BA6DE46869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214" y="4267148"/>
            <a:ext cx="4455408" cy="1654682"/>
          </a:xfrm>
          <a:prstGeom prst="rect">
            <a:avLst/>
          </a:prstGeom>
        </p:spPr>
      </p:pic>
    </p:spTree>
    <p:extLst>
      <p:ext uri="{BB962C8B-B14F-4D97-AF65-F5344CB8AC3E}">
        <p14:creationId xmlns:p14="http://schemas.microsoft.com/office/powerpoint/2010/main" val="331420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5CA85E2-E412-0B47-A15B-892E44E2115D}"/>
              </a:ext>
            </a:extLst>
          </p:cNvPr>
          <p:cNvSpPr>
            <a:spLocks noGrp="1"/>
          </p:cNvSpPr>
          <p:nvPr>
            <p:ph type="subTitle" idx="1"/>
          </p:nvPr>
        </p:nvSpPr>
        <p:spPr>
          <a:xfrm>
            <a:off x="1909187" y="3025670"/>
            <a:ext cx="8284866" cy="956267"/>
          </a:xfrm>
        </p:spPr>
        <p:txBody>
          <a:bodyPr/>
          <a:lstStyle/>
          <a:p>
            <a:r>
              <a:rPr lang="en-US" b="1" dirty="0"/>
              <a:t>Questions</a:t>
            </a:r>
          </a:p>
        </p:txBody>
      </p:sp>
    </p:spTree>
    <p:extLst>
      <p:ext uri="{BB962C8B-B14F-4D97-AF65-F5344CB8AC3E}">
        <p14:creationId xmlns:p14="http://schemas.microsoft.com/office/powerpoint/2010/main" val="172009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1-23 at 1.12.15 AM.png">
            <a:extLst>
              <a:ext uri="{FF2B5EF4-FFF2-40B4-BE49-F238E27FC236}">
                <a16:creationId xmlns:a16="http://schemas.microsoft.com/office/drawing/2014/main" id="{DDF7189F-989A-AF41-A2AB-30A8D6918C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2076327" y="2653047"/>
            <a:ext cx="8270018" cy="4204952"/>
          </a:xfrm>
          <a:prstGeom prst="rect">
            <a:avLst/>
          </a:prstGeom>
        </p:spPr>
      </p:pic>
      <p:sp>
        <p:nvSpPr>
          <p:cNvPr id="4" name="TextBox 3">
            <a:extLst>
              <a:ext uri="{FF2B5EF4-FFF2-40B4-BE49-F238E27FC236}">
                <a16:creationId xmlns:a16="http://schemas.microsoft.com/office/drawing/2014/main" id="{97E7CF6C-7911-7645-91DC-77BE8269E621}"/>
              </a:ext>
            </a:extLst>
          </p:cNvPr>
          <p:cNvSpPr txBox="1"/>
          <p:nvPr/>
        </p:nvSpPr>
        <p:spPr>
          <a:xfrm>
            <a:off x="708338" y="1068945"/>
            <a:ext cx="10766738" cy="1481070"/>
          </a:xfrm>
          <a:prstGeom prst="rect">
            <a:avLst/>
          </a:prstGeom>
          <a:noFill/>
        </p:spPr>
        <p:txBody>
          <a:bodyPr wrap="square" rtlCol="0">
            <a:spAutoFit/>
          </a:bodyPr>
          <a:lstStyle/>
          <a:p>
            <a:r>
              <a:rPr lang="en-US" b="1" u="sng" dirty="0"/>
              <a:t>Product positioning </a:t>
            </a:r>
            <a:r>
              <a:rPr lang="en-US" dirty="0"/>
              <a:t>– The way a product is defined by consumers on important attributes – the place it occupies in consumers’ minds relative to competing products.</a:t>
            </a:r>
          </a:p>
          <a:p>
            <a:endParaRPr lang="en-US" dirty="0"/>
          </a:p>
          <a:p>
            <a:r>
              <a:rPr lang="en-US" b="1" u="sng" dirty="0"/>
              <a:t>Competitive advantage </a:t>
            </a:r>
            <a:r>
              <a:rPr lang="en-US" dirty="0"/>
              <a:t>– advantage over competitors gained by offering greater customer value either by having lower prices or providing more benefits that justify higher prices.</a:t>
            </a:r>
          </a:p>
        </p:txBody>
      </p:sp>
    </p:spTree>
    <p:extLst>
      <p:ext uri="{BB962C8B-B14F-4D97-AF65-F5344CB8AC3E}">
        <p14:creationId xmlns:p14="http://schemas.microsoft.com/office/powerpoint/2010/main" val="175258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28 at 2.57.04 PM.png">
            <a:extLst>
              <a:ext uri="{FF2B5EF4-FFF2-40B4-BE49-F238E27FC236}">
                <a16:creationId xmlns:a16="http://schemas.microsoft.com/office/drawing/2014/main" id="{E21A83E5-8D06-DA4A-8598-DA96B64B12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0522" y="1034482"/>
            <a:ext cx="5708953" cy="5847705"/>
          </a:xfrm>
          <a:prstGeom prst="rect">
            <a:avLst/>
          </a:prstGeom>
        </p:spPr>
      </p:pic>
      <p:sp>
        <p:nvSpPr>
          <p:cNvPr id="3" name="Rectangle 2">
            <a:extLst>
              <a:ext uri="{FF2B5EF4-FFF2-40B4-BE49-F238E27FC236}">
                <a16:creationId xmlns:a16="http://schemas.microsoft.com/office/drawing/2014/main" id="{43D935A1-ABA1-F949-B2D9-088E69113820}"/>
              </a:ext>
            </a:extLst>
          </p:cNvPr>
          <p:cNvSpPr/>
          <p:nvPr/>
        </p:nvSpPr>
        <p:spPr>
          <a:xfrm>
            <a:off x="8549475" y="2892040"/>
            <a:ext cx="3642525" cy="2677656"/>
          </a:xfrm>
          <a:prstGeom prst="rect">
            <a:avLst/>
          </a:prstGeom>
        </p:spPr>
        <p:txBody>
          <a:bodyPr wrap="square">
            <a:spAutoFit/>
          </a:bodyPr>
          <a:lstStyle/>
          <a:p>
            <a:r>
              <a:rPr lang="en-US" sz="2400" b="1" u="sng" dirty="0"/>
              <a:t>Core Customer value </a:t>
            </a:r>
            <a:r>
              <a:rPr lang="en-US" sz="2400" dirty="0"/>
              <a:t>– What is the buyer really buying? – must define the core, problem-solving benefits or services that consumers seek.</a:t>
            </a:r>
          </a:p>
          <a:p>
            <a:endParaRPr lang="en-US" sz="2400" dirty="0"/>
          </a:p>
        </p:txBody>
      </p:sp>
    </p:spTree>
    <p:extLst>
      <p:ext uri="{BB962C8B-B14F-4D97-AF65-F5344CB8AC3E}">
        <p14:creationId xmlns:p14="http://schemas.microsoft.com/office/powerpoint/2010/main" val="3810521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C5BC592-FB98-DE48-A5D9-4CF365BBD32A}"/>
              </a:ext>
            </a:extLst>
          </p:cNvPr>
          <p:cNvSpPr txBox="1">
            <a:spLocks/>
          </p:cNvSpPr>
          <p:nvPr/>
        </p:nvSpPr>
        <p:spPr>
          <a:xfrm>
            <a:off x="0" y="1079500"/>
            <a:ext cx="11950700" cy="5775418"/>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b="1" u="sng" dirty="0"/>
          </a:p>
          <a:p>
            <a:pPr marL="0" indent="0">
              <a:buFont typeface="Arial"/>
              <a:buNone/>
            </a:pPr>
            <a:r>
              <a:rPr lang="en-US" sz="2400" b="1" u="sng" dirty="0"/>
              <a:t>Idea screening </a:t>
            </a:r>
            <a:r>
              <a:rPr lang="en-US" sz="2400" dirty="0"/>
              <a:t>– Screening new product ideas to spot good ones and drop poor ones as soon as possible.  First idea-reducing stage; </a:t>
            </a:r>
          </a:p>
          <a:p>
            <a:pPr marL="0" indent="0">
              <a:buFont typeface="Arial"/>
              <a:buNone/>
            </a:pPr>
            <a:endParaRPr lang="en-US" sz="2400" dirty="0"/>
          </a:p>
          <a:p>
            <a:pPr marL="0" indent="0">
              <a:buFont typeface="Arial"/>
              <a:buNone/>
            </a:pPr>
            <a:r>
              <a:rPr lang="en-US" sz="2400" dirty="0"/>
              <a:t>Proposed product/service, proposed customer value proposition, target market, and the competition, rough estimates of market size, product price, development time and costs, manufacturing costs, and rate of return.</a:t>
            </a:r>
          </a:p>
          <a:p>
            <a:pPr marL="0" indent="0">
              <a:buFont typeface="Arial"/>
              <a:buNone/>
            </a:pPr>
            <a:endParaRPr lang="en-US" sz="2400" dirty="0"/>
          </a:p>
          <a:p>
            <a:pPr marL="0" indent="0">
              <a:buFont typeface="Arial"/>
              <a:buNone/>
            </a:pPr>
            <a:r>
              <a:rPr lang="en-US" sz="2400" dirty="0"/>
              <a:t>Asks three questions – need to answer YES to all (R-W-W)</a:t>
            </a:r>
          </a:p>
          <a:p>
            <a:pPr marL="0" indent="0">
              <a:buFont typeface="Arial"/>
              <a:buNone/>
            </a:pPr>
            <a:endParaRPr lang="en-US" sz="2400" dirty="0"/>
          </a:p>
          <a:p>
            <a:pPr marL="457200" indent="-457200">
              <a:buFont typeface="+mj-lt"/>
              <a:buAutoNum type="arabicPeriod"/>
            </a:pPr>
            <a:r>
              <a:rPr lang="en-US" sz="2400" dirty="0"/>
              <a:t>Is it real? (real need, desire for product, will customers buy, will product satisfy the market)</a:t>
            </a:r>
          </a:p>
          <a:p>
            <a:pPr marL="457200" indent="-457200">
              <a:buFont typeface="+mj-lt"/>
              <a:buAutoNum type="arabicPeriod"/>
            </a:pPr>
            <a:r>
              <a:rPr lang="en-US" sz="2400" dirty="0"/>
              <a:t>Can we win? Does the product offer a sustainable competitive advantage, do we have the resources to make it a success.</a:t>
            </a:r>
          </a:p>
          <a:p>
            <a:pPr marL="457200" indent="-457200">
              <a:buFont typeface="+mj-lt"/>
              <a:buAutoNum type="arabicPeriod"/>
            </a:pPr>
            <a:r>
              <a:rPr lang="en-US" sz="2400" dirty="0"/>
              <a:t>Is it worth doing? Does it fit in our company’s growth strategy?  Does it offer sufficient profit potential?</a:t>
            </a:r>
          </a:p>
          <a:p>
            <a:pPr marL="0" indent="0" algn="ctr">
              <a:buFont typeface="Arial"/>
              <a:buNone/>
            </a:pPr>
            <a:r>
              <a:rPr lang="en-US" sz="2400" b="1" i="1" dirty="0"/>
              <a:t>“Real, win, worth doing”</a:t>
            </a:r>
          </a:p>
          <a:p>
            <a:pPr marL="457200" indent="-457200">
              <a:buFont typeface="+mj-lt"/>
              <a:buAutoNum type="arabicPeriod"/>
            </a:pPr>
            <a:endParaRPr lang="en-US" sz="2400" dirty="0"/>
          </a:p>
          <a:p>
            <a:pPr marL="0" indent="0">
              <a:buFont typeface="Arial"/>
              <a:buNone/>
            </a:pPr>
            <a:endParaRPr lang="en-US" sz="2400" dirty="0"/>
          </a:p>
          <a:p>
            <a:pPr marL="0" indent="0">
              <a:buFont typeface="Arial"/>
              <a:buNone/>
            </a:pPr>
            <a:endParaRPr lang="en-US" sz="2400" dirty="0"/>
          </a:p>
          <a:p>
            <a:pPr marL="0" indent="0">
              <a:buFont typeface="Arial"/>
              <a:buNone/>
            </a:pPr>
            <a:endParaRPr lang="en-US" sz="2400" dirty="0"/>
          </a:p>
          <a:p>
            <a:pPr marL="0" indent="0">
              <a:buFont typeface="Arial"/>
              <a:buNone/>
            </a:pPr>
            <a:endParaRPr lang="en-US" sz="2400" dirty="0"/>
          </a:p>
        </p:txBody>
      </p:sp>
    </p:spTree>
    <p:extLst>
      <p:ext uri="{BB962C8B-B14F-4D97-AF65-F5344CB8AC3E}">
        <p14:creationId xmlns:p14="http://schemas.microsoft.com/office/powerpoint/2010/main" val="14827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DA1E-E86E-A94B-9463-9295C37EB046}"/>
              </a:ext>
            </a:extLst>
          </p:cNvPr>
          <p:cNvSpPr>
            <a:spLocks noGrp="1"/>
          </p:cNvSpPr>
          <p:nvPr>
            <p:ph type="title"/>
          </p:nvPr>
        </p:nvSpPr>
        <p:spPr>
          <a:xfrm>
            <a:off x="1790700" y="2021072"/>
            <a:ext cx="8229600" cy="758547"/>
          </a:xfrm>
        </p:spPr>
        <p:txBody>
          <a:bodyPr>
            <a:normAutofit fontScale="90000"/>
          </a:bodyPr>
          <a:lstStyle/>
          <a:p>
            <a:r>
              <a:rPr lang="en-US" b="1" dirty="0">
                <a:solidFill>
                  <a:schemeClr val="tx1"/>
                </a:solidFill>
              </a:rPr>
              <a:t>Picture your brand?  Mood Board.</a:t>
            </a:r>
          </a:p>
        </p:txBody>
      </p:sp>
      <p:sp>
        <p:nvSpPr>
          <p:cNvPr id="3" name="Content Placeholder 2">
            <a:extLst>
              <a:ext uri="{FF2B5EF4-FFF2-40B4-BE49-F238E27FC236}">
                <a16:creationId xmlns:a16="http://schemas.microsoft.com/office/drawing/2014/main" id="{2E5831E5-986D-764B-80E3-CB1867302A77}"/>
              </a:ext>
            </a:extLst>
          </p:cNvPr>
          <p:cNvSpPr txBox="1">
            <a:spLocks/>
          </p:cNvSpPr>
          <p:nvPr/>
        </p:nvSpPr>
        <p:spPr>
          <a:xfrm>
            <a:off x="1790700" y="3556793"/>
            <a:ext cx="8229600" cy="16740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A group of pictures, words, products that represent what you like, how you feel, how you want to be viewed.</a:t>
            </a:r>
          </a:p>
          <a:p>
            <a:pPr marL="0" indent="0">
              <a:buFont typeface="Arial"/>
              <a:buNone/>
            </a:pPr>
            <a:endParaRPr lang="en-US" dirty="0"/>
          </a:p>
          <a:p>
            <a:pPr marL="0" indent="0">
              <a:buFont typeface="Arial"/>
              <a:buNone/>
            </a:pPr>
            <a:endParaRPr lang="en-US" dirty="0"/>
          </a:p>
        </p:txBody>
      </p:sp>
    </p:spTree>
    <p:extLst>
      <p:ext uri="{BB962C8B-B14F-4D97-AF65-F5344CB8AC3E}">
        <p14:creationId xmlns:p14="http://schemas.microsoft.com/office/powerpoint/2010/main" val="1599420539"/>
      </p:ext>
    </p:extLst>
  </p:cSld>
  <p:clrMapOvr>
    <a:masterClrMapping/>
  </p:clrMapOvr>
</p:sld>
</file>

<file path=ppt/theme/theme1.xml><?xml version="1.0" encoding="utf-8"?>
<a:theme xmlns:a="http://schemas.openxmlformats.org/drawingml/2006/main" name="JMSE NEW Powerpoint Template">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SU Garamon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MSE NEW Powerpoint Template" id="{E60CE2CD-2F58-4462-87BD-0EFBE9210180}" vid="{B2877FC8-84CA-4772-A751-448039DD78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5316</TotalTime>
  <Words>1899</Words>
  <Application>Microsoft Macintosh PowerPoint</Application>
  <PresentationFormat>Widescreen</PresentationFormat>
  <Paragraphs>274</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Garamond</vt:lpstr>
      <vt:lpstr>Times New Roman</vt:lpstr>
      <vt:lpstr>Wingdings</vt:lpstr>
      <vt:lpstr>JMSE NEW Powerpoint Template</vt:lpstr>
      <vt:lpstr>PowerPoint Presentation</vt:lpstr>
      <vt:lpstr>PowerPoint Presentation</vt:lpstr>
      <vt:lpstr>PowerPoint Presentation</vt:lpstr>
      <vt:lpstr>PowerPoint Presentation</vt:lpstr>
      <vt:lpstr>Value proposition - set of benefits or values it promises to deliver to consumers to satisfy their needs (why they buy from you)  </vt:lpstr>
      <vt:lpstr>PowerPoint Presentation</vt:lpstr>
      <vt:lpstr>PowerPoint Presentation</vt:lpstr>
      <vt:lpstr>PowerPoint Presentation</vt:lpstr>
      <vt:lpstr>Picture your brand?  Mood Board.</vt:lpstr>
      <vt:lpstr>PowerPoint Presentation</vt:lpstr>
      <vt:lpstr>PowerPoint Presentation</vt:lpstr>
      <vt:lpstr>Naming Considerations</vt:lpstr>
      <vt:lpstr>PowerPoint Presentation</vt:lpstr>
      <vt:lpstr>PowerPoint Presentation</vt:lpstr>
      <vt:lpstr>PowerPoint Presentation</vt:lpstr>
      <vt:lpstr>PowerPoint Presentation</vt:lpstr>
      <vt:lpstr>PowerPoint Presentation</vt:lpstr>
      <vt:lpstr>Descriptive</vt:lpstr>
      <vt:lpstr>Descriptive</vt:lpstr>
      <vt:lpstr>Suggestive</vt:lpstr>
      <vt:lpstr>Suggestive</vt:lpstr>
      <vt:lpstr>Suggestive</vt:lpstr>
      <vt:lpstr>Suggestive</vt:lpstr>
      <vt:lpstr>Suggestive</vt:lpstr>
      <vt:lpstr>PowerPoint Presentation</vt:lpstr>
      <vt:lpstr>PowerPoint Presentation</vt:lpstr>
      <vt:lpstr>What is Brand Drafting?</vt:lpstr>
      <vt:lpstr>Drafting in Color</vt:lpstr>
      <vt:lpstr>Drafting in Name</vt:lpstr>
      <vt:lpstr>Drafting in Package Type</vt:lpstr>
      <vt:lpstr>Drafting in Flavor</vt:lpstr>
      <vt:lpstr>Drafting in Purpose</vt:lpstr>
      <vt:lpstr>PowerPoint Presentation</vt:lpstr>
      <vt:lpstr>PowerPoint Presentation</vt:lpstr>
      <vt:lpstr>PowerPoint Presentation</vt:lpstr>
      <vt:lpstr>PowerPoint Presentation</vt:lpstr>
      <vt:lpstr>PowerPoint Presentation</vt:lpstr>
      <vt:lpstr>PowerPoint Presentation</vt:lpstr>
      <vt:lpstr>Consistent Voice</vt:lpstr>
      <vt:lpstr>Your LOGO is not your brand.  And it’s not a portrait in miniature of your business.   So don’t expect it to communicate much, if anything, about what you do.   Those disclaimers aside, a logo can be the anchor of a firm’s visual identity and a critical component of a successful brand.   As part of an overall brand approach, firm logos serve three primary functions:</vt:lpstr>
      <vt:lpstr>Logo Anatomy  Most firm logos can be broken into two parts: the name and the mark (sometime called its symbol or icon). The name is obvious enough: it’s the company or product name rendered in type. Skillful logo designers will spend a great deal of time choosing a typeface, often customizing its letter forms to make the name more personalized and proprietary.  The mark, usually separated slightly from the name, supports the brand name and offers a visual dimension to the brand identity experience. Some marks have become so well known that they’ve practically replaced the brand name itself (think Nike’s swoosh and Apple’s apple). </vt:lpstr>
      <vt:lpstr>Logos can be sorted into a few basic categories. The five categories below will give you a way to think about your current logo and what you might want your new logo to be.  1. Logotypes  A company name rendered in distinctive typography is the primary graphic element in these logos. Successful logotypes are bold and easy to read. Accenture, Deloitte and Exxon are good examples.    2. Monograms  A monogram is a mark made up of a company’s initials (think IBM, McDonalds, and GE).  </vt:lpstr>
      <vt:lpstr>3. Abstract Marks  Nonrepresentational marks that accompany a business’s name. (Sometimes, however, these marks can reflect a company’s name or other non-service-related attribute: Apple, Cisco, Dewberry.) Examples of abstract marks include Chase, BP, PWC, and Symantec.      4. Descriptive Marks  Iconic representations of a company’s products, services or defining character. Because these marks can be limiting and generic looking, they are becoming rare in the corporate world. The National Cotton Council of America logo is a well-executed example.      5. Seals  Type and an icon are contained inside a shape, usually a circle, oval, shield, or rectangle. Because of their limited legibility and dated appearance, seals are becoming less common. Many state and federal agencies still use seals, but they are rare in the business world.</vt:lpstr>
      <vt:lpstr>PowerPoint Presentation</vt:lpstr>
      <vt:lpstr>A good logo is distinctive, appropriate, practical, graphic and simple in form, and it conveys the owner’s intended message.    A concept or “meaning” is usually behind an effective logo, and it communicates the intended message.    A logo should be able to be printed at any size and, in most cases, be effective without color. A great logo essentially boils down to two things: great concept and great execution.  </vt:lpstr>
      <vt:lpstr>Best path forward.</vt:lpstr>
      <vt:lpstr>PowerPoint Presentation</vt:lpstr>
      <vt:lpstr>PowerPoint Presentation</vt:lpstr>
      <vt:lpstr>PowerPoint Presentation</vt:lpstr>
      <vt:lpstr>The Promotion Mix</vt:lpstr>
      <vt:lpstr>Messaging tactics</vt:lpstr>
      <vt:lpstr>Marketing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Stirling Spasaro Moyer</dc:creator>
  <cp:lastModifiedBy>Kaitlin Simpson</cp:lastModifiedBy>
  <cp:revision>225</cp:revision>
  <cp:lastPrinted>2020-09-28T21:23:01Z</cp:lastPrinted>
  <dcterms:created xsi:type="dcterms:W3CDTF">2019-11-06T19:17:02Z</dcterms:created>
  <dcterms:modified xsi:type="dcterms:W3CDTF">2021-11-12T18:13:07Z</dcterms:modified>
</cp:coreProperties>
</file>