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3" r:id="rId6"/>
    <p:sldId id="278" r:id="rId7"/>
    <p:sldId id="270" r:id="rId8"/>
    <p:sldId id="274" r:id="rId9"/>
    <p:sldId id="263" r:id="rId10"/>
    <p:sldId id="261" r:id="rId11"/>
    <p:sldId id="264" r:id="rId12"/>
    <p:sldId id="26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6C30BB-1699-4F03-A52B-2B3EE3B34B4D}">
          <p14:sldIdLst>
            <p14:sldId id="256"/>
            <p14:sldId id="273"/>
            <p14:sldId id="278"/>
            <p14:sldId id="270"/>
            <p14:sldId id="274"/>
            <p14:sldId id="263"/>
            <p14:sldId id="261"/>
            <p14:sldId id="264"/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99" autoAdjust="0"/>
  </p:normalViewPr>
  <p:slideViewPr>
    <p:cSldViewPr snapToGrid="0">
      <p:cViewPr varScale="1">
        <p:scale>
          <a:sx n="62" d="100"/>
          <a:sy n="62" d="100"/>
        </p:scale>
        <p:origin x="84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Wyckoff" userId="153877c2-83a5-49cc-aa74-759dfd2d73f7" providerId="ADAL" clId="{CD8ACFBE-775F-47CB-B957-F1223ED1AFAC}"/>
    <pc:docChg chg="undo custSel addSld delSld modSld sldOrd addSection delSection modSection">
      <pc:chgData name="Norman Wyckoff" userId="153877c2-83a5-49cc-aa74-759dfd2d73f7" providerId="ADAL" clId="{CD8ACFBE-775F-47CB-B957-F1223ED1AFAC}" dt="2021-10-05T23:46:26.636" v="125" actId="20577"/>
      <pc:docMkLst>
        <pc:docMk/>
      </pc:docMkLst>
      <pc:sldChg chg="modSp mod">
        <pc:chgData name="Norman Wyckoff" userId="153877c2-83a5-49cc-aa74-759dfd2d73f7" providerId="ADAL" clId="{CD8ACFBE-775F-47CB-B957-F1223ED1AFAC}" dt="2021-10-05T23:46:26.636" v="125" actId="20577"/>
        <pc:sldMkLst>
          <pc:docMk/>
          <pc:sldMk cId="100138211" sldId="256"/>
        </pc:sldMkLst>
        <pc:spChg chg="mod">
          <ac:chgData name="Norman Wyckoff" userId="153877c2-83a5-49cc-aa74-759dfd2d73f7" providerId="ADAL" clId="{CD8ACFBE-775F-47CB-B957-F1223ED1AFAC}" dt="2021-10-05T23:46:26.636" v="125" actId="20577"/>
          <ac:spMkLst>
            <pc:docMk/>
            <pc:sldMk cId="100138211" sldId="256"/>
            <ac:spMk id="3" creationId="{00000000-0000-0000-0000-000000000000}"/>
          </ac:spMkLst>
        </pc:spChg>
      </pc:sldChg>
      <pc:sldChg chg="modSp mod ord">
        <pc:chgData name="Norman Wyckoff" userId="153877c2-83a5-49cc-aa74-759dfd2d73f7" providerId="ADAL" clId="{CD8ACFBE-775F-47CB-B957-F1223ED1AFAC}" dt="2021-10-05T21:14:43.339" v="110" actId="20577"/>
        <pc:sldMkLst>
          <pc:docMk/>
          <pc:sldMk cId="3229434208" sldId="261"/>
        </pc:sldMkLst>
        <pc:spChg chg="mod">
          <ac:chgData name="Norman Wyckoff" userId="153877c2-83a5-49cc-aa74-759dfd2d73f7" providerId="ADAL" clId="{CD8ACFBE-775F-47CB-B957-F1223ED1AFAC}" dt="2021-10-05T21:14:43.339" v="110" actId="20577"/>
          <ac:spMkLst>
            <pc:docMk/>
            <pc:sldMk cId="3229434208" sldId="261"/>
            <ac:spMk id="3" creationId="{00000000-0000-0000-0000-000000000000}"/>
          </ac:spMkLst>
        </pc:spChg>
      </pc:sldChg>
      <pc:sldChg chg="modSp mod ord">
        <pc:chgData name="Norman Wyckoff" userId="153877c2-83a5-49cc-aa74-759dfd2d73f7" providerId="ADAL" clId="{CD8ACFBE-775F-47CB-B957-F1223ED1AFAC}" dt="2021-10-05T21:15:10.370" v="111" actId="1076"/>
        <pc:sldMkLst>
          <pc:docMk/>
          <pc:sldMk cId="2920940676" sldId="264"/>
        </pc:sldMkLst>
        <pc:spChg chg="mod">
          <ac:chgData name="Norman Wyckoff" userId="153877c2-83a5-49cc-aa74-759dfd2d73f7" providerId="ADAL" clId="{CD8ACFBE-775F-47CB-B957-F1223ED1AFAC}" dt="2021-10-05T21:15:10.370" v="111" actId="1076"/>
          <ac:spMkLst>
            <pc:docMk/>
            <pc:sldMk cId="2920940676" sldId="264"/>
            <ac:spMk id="3" creationId="{00000000-0000-0000-0000-000000000000}"/>
          </ac:spMkLst>
        </pc:spChg>
      </pc:sldChg>
      <pc:sldChg chg="modSp mod">
        <pc:chgData name="Norman Wyckoff" userId="153877c2-83a5-49cc-aa74-759dfd2d73f7" providerId="ADAL" clId="{CD8ACFBE-775F-47CB-B957-F1223ED1AFAC}" dt="2021-10-05T21:15:32.314" v="114" actId="1076"/>
        <pc:sldMkLst>
          <pc:docMk/>
          <pc:sldMk cId="3795271724" sldId="266"/>
        </pc:sldMkLst>
        <pc:spChg chg="mod">
          <ac:chgData name="Norman Wyckoff" userId="153877c2-83a5-49cc-aa74-759dfd2d73f7" providerId="ADAL" clId="{CD8ACFBE-775F-47CB-B957-F1223ED1AFAC}" dt="2021-10-05T21:15:32.314" v="114" actId="1076"/>
          <ac:spMkLst>
            <pc:docMk/>
            <pc:sldMk cId="3795271724" sldId="266"/>
            <ac:spMk id="3" creationId="{00000000-0000-0000-0000-000000000000}"/>
          </ac:spMkLst>
        </pc:spChg>
      </pc:sldChg>
      <pc:sldChg chg="modSp mod">
        <pc:chgData name="Norman Wyckoff" userId="153877c2-83a5-49cc-aa74-759dfd2d73f7" providerId="ADAL" clId="{CD8ACFBE-775F-47CB-B957-F1223ED1AFAC}" dt="2021-10-05T19:42:58.522" v="56" actId="20577"/>
        <pc:sldMkLst>
          <pc:docMk/>
          <pc:sldMk cId="1380119497" sldId="273"/>
        </pc:sldMkLst>
        <pc:spChg chg="mod">
          <ac:chgData name="Norman Wyckoff" userId="153877c2-83a5-49cc-aa74-759dfd2d73f7" providerId="ADAL" clId="{CD8ACFBE-775F-47CB-B957-F1223ED1AFAC}" dt="2021-10-05T17:12:27.891" v="32" actId="20577"/>
          <ac:spMkLst>
            <pc:docMk/>
            <pc:sldMk cId="1380119497" sldId="273"/>
            <ac:spMk id="2" creationId="{00000000-0000-0000-0000-000000000000}"/>
          </ac:spMkLst>
        </pc:spChg>
        <pc:spChg chg="mod">
          <ac:chgData name="Norman Wyckoff" userId="153877c2-83a5-49cc-aa74-759dfd2d73f7" providerId="ADAL" clId="{CD8ACFBE-775F-47CB-B957-F1223ED1AFAC}" dt="2021-10-05T19:42:58.522" v="56" actId="20577"/>
          <ac:spMkLst>
            <pc:docMk/>
            <pc:sldMk cId="1380119497" sldId="273"/>
            <ac:spMk id="3" creationId="{00000000-0000-0000-0000-000000000000}"/>
          </ac:spMkLst>
        </pc:spChg>
      </pc:sldChg>
      <pc:sldChg chg="modSp mod">
        <pc:chgData name="Norman Wyckoff" userId="153877c2-83a5-49cc-aa74-759dfd2d73f7" providerId="ADAL" clId="{CD8ACFBE-775F-47CB-B957-F1223ED1AFAC}" dt="2021-10-05T19:43:44.922" v="83" actId="20577"/>
        <pc:sldMkLst>
          <pc:docMk/>
          <pc:sldMk cId="1267636972" sldId="274"/>
        </pc:sldMkLst>
        <pc:spChg chg="mod">
          <ac:chgData name="Norman Wyckoff" userId="153877c2-83a5-49cc-aa74-759dfd2d73f7" providerId="ADAL" clId="{CD8ACFBE-775F-47CB-B957-F1223ED1AFAC}" dt="2021-10-05T19:43:26.792" v="74" actId="20577"/>
          <ac:spMkLst>
            <pc:docMk/>
            <pc:sldMk cId="1267636972" sldId="274"/>
            <ac:spMk id="2" creationId="{00000000-0000-0000-0000-000000000000}"/>
          </ac:spMkLst>
        </pc:spChg>
        <pc:spChg chg="mod">
          <ac:chgData name="Norman Wyckoff" userId="153877c2-83a5-49cc-aa74-759dfd2d73f7" providerId="ADAL" clId="{CD8ACFBE-775F-47CB-B957-F1223ED1AFAC}" dt="2021-10-05T19:43:44.922" v="83" actId="20577"/>
          <ac:spMkLst>
            <pc:docMk/>
            <pc:sldMk cId="1267636972" sldId="274"/>
            <ac:spMk id="3" creationId="{00000000-0000-0000-0000-000000000000}"/>
          </ac:spMkLst>
        </pc:spChg>
      </pc:sldChg>
      <pc:sldChg chg="add del">
        <pc:chgData name="Norman Wyckoff" userId="153877c2-83a5-49cc-aa74-759dfd2d73f7" providerId="ADAL" clId="{CD8ACFBE-775F-47CB-B957-F1223ED1AFAC}" dt="2021-10-05T17:12:03.937" v="3" actId="2890"/>
        <pc:sldMkLst>
          <pc:docMk/>
          <pc:sldMk cId="122108222" sldId="278"/>
        </pc:sldMkLst>
      </pc:sldChg>
      <pc:sldChg chg="modSp add mod">
        <pc:chgData name="Norman Wyckoff" userId="153877c2-83a5-49cc-aa74-759dfd2d73f7" providerId="ADAL" clId="{CD8ACFBE-775F-47CB-B957-F1223ED1AFAC}" dt="2021-10-05T21:55:19.532" v="118" actId="6549"/>
        <pc:sldMkLst>
          <pc:docMk/>
          <pc:sldMk cId="498318079" sldId="278"/>
        </pc:sldMkLst>
        <pc:spChg chg="mod">
          <ac:chgData name="Norman Wyckoff" userId="153877c2-83a5-49cc-aa74-759dfd2d73f7" providerId="ADAL" clId="{CD8ACFBE-775F-47CB-B957-F1223ED1AFAC}" dt="2021-10-05T21:55:19.532" v="118" actId="6549"/>
          <ac:spMkLst>
            <pc:docMk/>
            <pc:sldMk cId="498318079" sldId="278"/>
            <ac:spMk id="3" creationId="{00000000-0000-0000-0000-000000000000}"/>
          </ac:spMkLst>
        </pc:spChg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3959306055" sldId="279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201767222" sldId="280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685507686" sldId="281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1474217418" sldId="282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1838904456" sldId="283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3814844713" sldId="284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3337342428" sldId="285"/>
        </pc:sldMkLst>
      </pc:sldChg>
      <pc:sldChg chg="add del replId">
        <pc:chgData name="Norman Wyckoff" userId="153877c2-83a5-49cc-aa74-759dfd2d73f7" providerId="ADAL" clId="{CD8ACFBE-775F-47CB-B957-F1223ED1AFAC}" dt="2021-10-05T17:12:03.937" v="3" actId="2890"/>
        <pc:sldMkLst>
          <pc:docMk/>
          <pc:sldMk cId="365150695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bikeshoplis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christopherreeve.org/living-with-paralysis/stats-about-paralysi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fsu.edu/get/wgsntex" TargetMode="External"/><Relationship Id="rId3" Type="http://schemas.openxmlformats.org/officeDocument/2006/relationships/hyperlink" Target="https://www.lib.fsu.edu/get/ibisworld" TargetMode="External"/><Relationship Id="rId7" Type="http://schemas.openxmlformats.org/officeDocument/2006/relationships/hyperlink" Target="https://www.lib.fsu.edu/get/emarket" TargetMode="External"/><Relationship Id="rId2" Type="http://schemas.openxmlformats.org/officeDocument/2006/relationships/hyperlink" Target="https://www.lib.fsu.edu/get/nasp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b.fsu.edu/get/bccr" TargetMode="External"/><Relationship Id="rId11" Type="http://schemas.openxmlformats.org/officeDocument/2006/relationships/hyperlink" Target="https://www.lib.fsu.edu/get/mmr" TargetMode="External"/><Relationship Id="rId5" Type="http://schemas.openxmlformats.org/officeDocument/2006/relationships/hyperlink" Target="https://www.lib.fsu.edu/get/gtnr" TargetMode="External"/><Relationship Id="rId10" Type="http://schemas.openxmlformats.org/officeDocument/2006/relationships/hyperlink" Target="https://www.lib.fsu.edu/get/rkmabk" TargetMode="External"/><Relationship Id="rId4" Type="http://schemas.openxmlformats.org/officeDocument/2006/relationships/hyperlink" Target="https://www.lib.fsu.edu/get/mintel" TargetMode="External"/><Relationship Id="rId9" Type="http://schemas.openxmlformats.org/officeDocument/2006/relationships/hyperlink" Target="https://www.lib.fsu.edu/get/sbrn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fsu.edu/get/demnow" TargetMode="External"/><Relationship Id="rId2" Type="http://schemas.openxmlformats.org/officeDocument/2006/relationships/hyperlink" Target="https://www.lib.fsu.edu/get/stati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actfinder2.census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monetarypolicy/beige-book-default.htm" TargetMode="External"/><Relationship Id="rId2" Type="http://schemas.openxmlformats.org/officeDocument/2006/relationships/hyperlink" Target="https://www.data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r.fsu.edu/" TargetMode="External"/><Relationship Id="rId5" Type="http://schemas.openxmlformats.org/officeDocument/2006/relationships/hyperlink" Target="http://oevforbusiness.org/data-center/" TargetMode="External"/><Relationship Id="rId4" Type="http://schemas.openxmlformats.org/officeDocument/2006/relationships/hyperlink" Target="http://edr.state.fl.us/Cont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013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4A13-ECD3-4E14-B5F7-617AF2B8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of Research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F98F85-D851-4AF4-8CB1-9E09F3D9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993" y="327397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EA1BF-4F73-42A8-A89D-46480AEF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43" y="327397"/>
            <a:ext cx="2770183" cy="184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86A27-7F2A-4F3A-84E3-730A3BF12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93" y="2500312"/>
            <a:ext cx="2466975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C7369-D47D-4FBE-8BB9-58372A6C3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667" y="2503883"/>
            <a:ext cx="3428533" cy="2179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93D25-33AE-4FF6-A054-3B1EE0A90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07" y="4381598"/>
            <a:ext cx="2287475" cy="228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D97F8-CA10-4B1B-BFCE-8E444E518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017" y="4683816"/>
            <a:ext cx="2703148" cy="202736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482CBB-0CCD-4FB8-ADA5-ACCAA31ADD3B}"/>
              </a:ext>
            </a:extLst>
          </p:cNvPr>
          <p:cNvCxnSpPr/>
          <p:nvPr/>
        </p:nvCxnSpPr>
        <p:spPr>
          <a:xfrm flipV="1">
            <a:off x="7700211" y="1916856"/>
            <a:ext cx="1925052" cy="11391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08970D-75F9-4160-8D07-1E59A786C41D}"/>
              </a:ext>
            </a:extLst>
          </p:cNvPr>
          <p:cNvCxnSpPr/>
          <p:nvPr/>
        </p:nvCxnSpPr>
        <p:spPr>
          <a:xfrm>
            <a:off x="9874777" y="2075447"/>
            <a:ext cx="646839" cy="9805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FB750B8-68A8-432A-84D8-23511CAF181C}"/>
              </a:ext>
            </a:extLst>
          </p:cNvPr>
          <p:cNvCxnSpPr>
            <a:cxnSpLocks/>
          </p:cNvCxnSpPr>
          <p:nvPr/>
        </p:nvCxnSpPr>
        <p:spPr>
          <a:xfrm>
            <a:off x="9625264" y="3994484"/>
            <a:ext cx="715327" cy="12763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D21DD5-B9D3-4A43-918E-998D4573B5E8}"/>
              </a:ext>
            </a:extLst>
          </p:cNvPr>
          <p:cNvCxnSpPr/>
          <p:nvPr/>
        </p:nvCxnSpPr>
        <p:spPr>
          <a:xfrm>
            <a:off x="7264244" y="3643048"/>
            <a:ext cx="0" cy="16277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1E61A7A-6F47-4991-A610-D67C79090724}"/>
              </a:ext>
            </a:extLst>
          </p:cNvPr>
          <p:cNvCxnSpPr/>
          <p:nvPr/>
        </p:nvCxnSpPr>
        <p:spPr>
          <a:xfrm flipH="1">
            <a:off x="6891480" y="1491916"/>
            <a:ext cx="519973" cy="17084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Curved Right 55">
            <a:extLst>
              <a:ext uri="{FF2B5EF4-FFF2-40B4-BE49-F238E27FC236}">
                <a16:creationId xmlns:a16="http://schemas.microsoft.com/office/drawing/2014/main" id="{DCC5A743-0BEA-48E2-BB45-66D94B742434}"/>
              </a:ext>
            </a:extLst>
          </p:cNvPr>
          <p:cNvSpPr/>
          <p:nvPr/>
        </p:nvSpPr>
        <p:spPr>
          <a:xfrm>
            <a:off x="7615989" y="5991726"/>
            <a:ext cx="1732548" cy="5458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A6EFFD-DE69-4953-98F2-FAA453F04543}"/>
              </a:ext>
            </a:extLst>
          </p:cNvPr>
          <p:cNvSpPr txBox="1"/>
          <p:nvPr/>
        </p:nvSpPr>
        <p:spPr>
          <a:xfrm>
            <a:off x="111574" y="6207408"/>
            <a:ext cx="6541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https://thebikeshoplist.com/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https://www.christopherreeve.org/living-with-paralysis/stats-about-paralysis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Primary Research</a:t>
            </a:r>
          </a:p>
          <a:p>
            <a:r>
              <a:rPr lang="en-US" sz="3600" dirty="0"/>
              <a:t>Market Analysis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011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K.I.S.S.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Primary </a:t>
            </a:r>
            <a:r>
              <a:rPr lang="en-US" sz="3600" dirty="0"/>
              <a:t>Research</a:t>
            </a:r>
          </a:p>
          <a:p>
            <a:r>
              <a:rPr lang="en-US" sz="3600" dirty="0"/>
              <a:t>Secondary Research</a:t>
            </a:r>
          </a:p>
        </p:txBody>
      </p:sp>
    </p:spTree>
    <p:extLst>
      <p:ext uri="{BB962C8B-B14F-4D97-AF65-F5344CB8AC3E}">
        <p14:creationId xmlns:p14="http://schemas.microsoft.com/office/powerpoint/2010/main" val="49831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Research &amp;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LinkedIn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237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127" y="257830"/>
            <a:ext cx="6281873" cy="5248622"/>
          </a:xfrm>
        </p:spPr>
        <p:txBody>
          <a:bodyPr>
            <a:normAutofit/>
          </a:bodyPr>
          <a:lstStyle/>
          <a:p>
            <a:r>
              <a:rPr lang="en-US" sz="2400" dirty="0"/>
              <a:t>Potential Size of the Market(s) &amp; Timing</a:t>
            </a:r>
          </a:p>
          <a:p>
            <a:r>
              <a:rPr lang="en-US" sz="2400" dirty="0"/>
              <a:t>Characteristics About Consumers in Target Market(s)</a:t>
            </a:r>
          </a:p>
          <a:p>
            <a:r>
              <a:rPr lang="en-US" sz="2400" dirty="0"/>
              <a:t>Share and Brand Identity of Existing Competitors</a:t>
            </a:r>
          </a:p>
        </p:txBody>
      </p:sp>
    </p:spTree>
    <p:extLst>
      <p:ext uri="{BB962C8B-B14F-4D97-AF65-F5344CB8AC3E}">
        <p14:creationId xmlns:p14="http://schemas.microsoft.com/office/powerpoint/2010/main" val="126763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986294"/>
          </a:xfrm>
        </p:spPr>
        <p:txBody>
          <a:bodyPr/>
          <a:lstStyle/>
          <a:p>
            <a:r>
              <a:rPr lang="en-US" dirty="0"/>
              <a:t>Market Research</a:t>
            </a:r>
            <a:br>
              <a:rPr lang="en-US" dirty="0"/>
            </a:br>
            <a:r>
              <a:rPr lang="en-US" dirty="0"/>
              <a:t>Databases</a:t>
            </a:r>
            <a:br>
              <a:rPr lang="en-US" dirty="0"/>
            </a:br>
            <a:r>
              <a:rPr lang="en-US" dirty="0"/>
              <a:t>@</a:t>
            </a:r>
            <a:br>
              <a:rPr lang="en-US" dirty="0"/>
            </a:br>
            <a:r>
              <a:rPr lang="en-US" dirty="0"/>
              <a:t>FSU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663" y="447039"/>
            <a:ext cx="4481057" cy="4914829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hlinkClick r:id="rId2"/>
            </a:endParaRPr>
          </a:p>
          <a:p>
            <a:endParaRPr lang="en-US" b="1" dirty="0">
              <a:hlinkClick r:id="rId2"/>
            </a:endParaRPr>
          </a:p>
          <a:p>
            <a:r>
              <a:rPr lang="en-US" b="1" dirty="0" err="1">
                <a:hlinkClick r:id="rId2"/>
              </a:rPr>
              <a:t>NetAdvantage</a:t>
            </a:r>
            <a:endParaRPr lang="en-US" b="1" dirty="0"/>
          </a:p>
          <a:p>
            <a:r>
              <a:rPr lang="en-US" b="1" dirty="0">
                <a:hlinkClick r:id="rId3"/>
              </a:rPr>
              <a:t>IBISWorld Industry Market Research</a:t>
            </a:r>
            <a:endParaRPr lang="en-US" b="1" dirty="0"/>
          </a:p>
          <a:p>
            <a:r>
              <a:rPr lang="en-US" b="1" dirty="0">
                <a:hlinkClick r:id="rId4"/>
              </a:rPr>
              <a:t>Mintel Academic</a:t>
            </a:r>
            <a:endParaRPr lang="en-US" b="1" dirty="0"/>
          </a:p>
          <a:p>
            <a:r>
              <a:rPr lang="en-US" b="1" dirty="0">
                <a:hlinkClick r:id="rId5"/>
              </a:rPr>
              <a:t>Gartner Higher Education</a:t>
            </a:r>
            <a:endParaRPr lang="en-US" b="1" dirty="0"/>
          </a:p>
          <a:p>
            <a:r>
              <a:rPr lang="en-US" b="1" dirty="0">
                <a:hlinkClick r:id="rId6"/>
              </a:rPr>
              <a:t>BCC Market Research </a:t>
            </a:r>
            <a:endParaRPr lang="en-US" b="1" dirty="0"/>
          </a:p>
          <a:p>
            <a:r>
              <a:rPr lang="en-US" b="1" dirty="0" err="1">
                <a:hlinkClick r:id="rId7"/>
              </a:rPr>
              <a:t>eMarketer</a:t>
            </a:r>
            <a:r>
              <a:rPr lang="en-US" b="1" dirty="0">
                <a:hlinkClick r:id="rId7"/>
              </a:rPr>
              <a:t> Pro</a:t>
            </a:r>
            <a:endParaRPr lang="en-US" b="1" dirty="0"/>
          </a:p>
          <a:p>
            <a:r>
              <a:rPr lang="en-US" b="1" dirty="0">
                <a:hlinkClick r:id="rId8"/>
              </a:rPr>
              <a:t>WGSN</a:t>
            </a:r>
            <a:endParaRPr lang="en-US" b="1" dirty="0"/>
          </a:p>
          <a:p>
            <a:r>
              <a:rPr lang="en-US" b="1" dirty="0">
                <a:hlinkClick r:id="rId9"/>
              </a:rPr>
              <a:t>SMA: Sport Market Analytics</a:t>
            </a:r>
            <a:endParaRPr lang="en-US" b="1" dirty="0"/>
          </a:p>
          <a:p>
            <a:r>
              <a:rPr lang="en-US" b="1" dirty="0">
                <a:hlinkClick r:id="rId10"/>
              </a:rPr>
              <a:t>RKMA eBooks</a:t>
            </a:r>
            <a:endParaRPr lang="en-US" b="1" dirty="0"/>
          </a:p>
          <a:p>
            <a:r>
              <a:rPr lang="en-US" b="1" dirty="0">
                <a:hlinkClick r:id="rId11"/>
              </a:rPr>
              <a:t>University Internet Reporter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would know the answer to this question?</a:t>
            </a:r>
          </a:p>
          <a:p>
            <a:r>
              <a:rPr lang="en-US" dirty="0"/>
              <a:t>Where would I be most likely to find that statistic?</a:t>
            </a:r>
          </a:p>
          <a:p>
            <a:r>
              <a:rPr lang="en-US" dirty="0"/>
              <a:t>Who regulates or what laws govern the area you are looking for?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Google</a:t>
            </a:r>
            <a:r>
              <a:rPr lang="en-US" dirty="0"/>
              <a:t> is your friend!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Ask someone!</a:t>
            </a:r>
          </a:p>
        </p:txBody>
      </p:sp>
    </p:spTree>
    <p:extLst>
      <p:ext uri="{BB962C8B-B14F-4D97-AF65-F5344CB8AC3E}">
        <p14:creationId xmlns:p14="http://schemas.microsoft.com/office/powerpoint/2010/main" val="322943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643" y="1724412"/>
            <a:ext cx="6275035" cy="3076938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Statista</a:t>
            </a:r>
            <a:endParaRPr lang="en-US" sz="3200" dirty="0">
              <a:hlinkClick r:id="rId3"/>
            </a:endParaRPr>
          </a:p>
          <a:p>
            <a:r>
              <a:rPr lang="en-US" sz="3200" dirty="0">
                <a:hlinkClick r:id="rId3"/>
              </a:rPr>
              <a:t>Demographics Now</a:t>
            </a:r>
            <a:endParaRPr lang="en-US" sz="3200" dirty="0"/>
          </a:p>
          <a:p>
            <a:r>
              <a:rPr lang="en-US" sz="3200" dirty="0">
                <a:hlinkClick r:id="rId4"/>
              </a:rPr>
              <a:t>American Factfinder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950" y="2568955"/>
            <a:ext cx="5939539" cy="3521879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sz="2000" dirty="0">
                <a:hlinkClick r:id="rId2"/>
              </a:rPr>
              <a:t>Data.gov</a:t>
            </a:r>
            <a:endParaRPr lang="en-US" sz="2000" dirty="0"/>
          </a:p>
          <a:p>
            <a:r>
              <a:rPr lang="en-US" sz="2000" dirty="0">
                <a:hlinkClick r:id="rId3"/>
              </a:rPr>
              <a:t>Federal Reserve Beige Book</a:t>
            </a:r>
            <a:endParaRPr lang="en-US" sz="2000" dirty="0"/>
          </a:p>
          <a:p>
            <a:r>
              <a:rPr lang="en-US" sz="2000" dirty="0">
                <a:hlinkClick r:id="rId4"/>
              </a:rPr>
              <a:t>Florida Legislature - Office of Economic and Demographic Research </a:t>
            </a:r>
            <a:endParaRPr lang="en-US" sz="2000" dirty="0"/>
          </a:p>
          <a:p>
            <a:r>
              <a:rPr lang="en-US" sz="2000" dirty="0">
                <a:hlinkClick r:id="rId5"/>
              </a:rPr>
              <a:t>Tallahassee Data </a:t>
            </a:r>
            <a:endParaRPr lang="en-US" sz="2000" dirty="0"/>
          </a:p>
          <a:p>
            <a:r>
              <a:rPr lang="en-US" sz="2000" dirty="0">
                <a:hlinkClick r:id="rId6"/>
              </a:rPr>
              <a:t>FSU Office of Institutional Research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17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AB8C24586C447B9B6B35DA2D81899" ma:contentTypeVersion="13" ma:contentTypeDescription="Create a new document." ma:contentTypeScope="" ma:versionID="ab35b6addd8f53b76107155f76e4fca1">
  <xsd:schema xmlns:xsd="http://www.w3.org/2001/XMLSchema" xmlns:xs="http://www.w3.org/2001/XMLSchema" xmlns:p="http://schemas.microsoft.com/office/2006/metadata/properties" xmlns:ns3="cce9fbe8-e2ac-4011-9dff-b94b6a4fdceb" xmlns:ns4="2a97cd30-65f2-4c3e-84f4-b28123b56819" targetNamespace="http://schemas.microsoft.com/office/2006/metadata/properties" ma:root="true" ma:fieldsID="ad87c150ab1cc5a917cbaba90c55332c" ns3:_="" ns4:_="">
    <xsd:import namespace="cce9fbe8-e2ac-4011-9dff-b94b6a4fdceb"/>
    <xsd:import namespace="2a97cd30-65f2-4c3e-84f4-b28123b568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9fbe8-e2ac-4011-9dff-b94b6a4fd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7cd30-65f2-4c3e-84f4-b28123b56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8472C-8F87-419E-8C8A-FC2FF24A1F5A}">
  <ds:schemaRefs>
    <ds:schemaRef ds:uri="http://schemas.microsoft.com/office/infopath/2007/PartnerControls"/>
    <ds:schemaRef ds:uri="http://schemas.microsoft.com/office/2006/documentManagement/types"/>
    <ds:schemaRef ds:uri="2a97cd30-65f2-4c3e-84f4-b28123b5681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ce9fbe8-e2ac-4011-9dff-b94b6a4fdceb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86EA05-1F94-44BC-820C-68586ABCFA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D9BA2-92D6-41AD-8E59-FA20F9118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9fbe8-e2ac-4011-9dff-b94b6a4fdceb"/>
    <ds:schemaRef ds:uri="2a97cd30-65f2-4c3e-84f4-b28123b56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1216</TotalTime>
  <Words>186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Market Research</vt:lpstr>
      <vt:lpstr>What we will learn</vt:lpstr>
      <vt:lpstr>K.I.S.S.</vt:lpstr>
      <vt:lpstr>Primary Research &amp; Interviewing</vt:lpstr>
      <vt:lpstr>Market Analysis </vt:lpstr>
      <vt:lpstr>Market Research Databases @ FSU</vt:lpstr>
      <vt:lpstr>Who knows</vt:lpstr>
      <vt:lpstr>Demographics</vt:lpstr>
      <vt:lpstr>Government Data</vt:lpstr>
      <vt:lpstr>Path of Research</vt:lpstr>
    </vt:vector>
  </TitlesOfParts>
  <Company>Florida State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</dc:title>
  <dc:creator>Norman Wyckoff</dc:creator>
  <cp:lastModifiedBy>Norman Wyckoff</cp:lastModifiedBy>
  <cp:revision>31</cp:revision>
  <dcterms:created xsi:type="dcterms:W3CDTF">2019-03-13T13:32:44Z</dcterms:created>
  <dcterms:modified xsi:type="dcterms:W3CDTF">2021-10-05T23:46:30Z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0x0101004A4AB8C24586C447B9B6B35DA2D81899</vt:lpwstr>
  </property>
</Properties>
</file>