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51" r:id="rId2"/>
    <p:sldId id="452" r:id="rId3"/>
    <p:sldId id="455" r:id="rId4"/>
    <p:sldId id="456" r:id="rId5"/>
    <p:sldId id="464" r:id="rId6"/>
    <p:sldId id="459" r:id="rId7"/>
    <p:sldId id="454" r:id="rId8"/>
    <p:sldId id="457" r:id="rId9"/>
    <p:sldId id="460" r:id="rId10"/>
    <p:sldId id="458" r:id="rId11"/>
    <p:sldId id="461" r:id="rId12"/>
    <p:sldId id="462" r:id="rId13"/>
    <p:sldId id="463" r:id="rId14"/>
    <p:sldId id="465" r:id="rId15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71" autoAdjust="0"/>
  </p:normalViewPr>
  <p:slideViewPr>
    <p:cSldViewPr snapToGrid="0" snapToObjects="1">
      <p:cViewPr varScale="1">
        <p:scale>
          <a:sx n="83" d="100"/>
          <a:sy n="83" d="100"/>
        </p:scale>
        <p:origin x="144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82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342"/>
    </p:cViewPr>
  </p:sorterViewPr>
  <p:notesViewPr>
    <p:cSldViewPr snapToGrid="0" snapToObjects="1">
      <p:cViewPr varScale="1">
        <p:scale>
          <a:sx n="44" d="100"/>
          <a:sy n="44" d="100"/>
        </p:scale>
        <p:origin x="2064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1F33B-B236-4B24-9AF6-A9E0FB1AFE52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99AAA-C130-46B1-B7D5-076E2A2A3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939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6FCC41-CE5A-4C71-89E1-95D35CB37033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A92863-04E2-49E2-B481-4F3CA73A3E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986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93254" y="1097281"/>
            <a:ext cx="5546035" cy="7572375"/>
          </a:xfrm>
          <a:prstGeom prst="round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3254" y="1097281"/>
            <a:ext cx="5546035" cy="7572375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endParaRPr lang="en-US" sz="2800" b="1" dirty="0" smtClean="0">
              <a:latin typeface="Garamond" pitchFamily="18" charset="0"/>
            </a:endParaRPr>
          </a:p>
          <a:p>
            <a:endParaRPr lang="en-US" sz="2800" b="1" dirty="0" smtClean="0">
              <a:latin typeface="Garamond" pitchFamily="18" charset="0"/>
            </a:endParaRPr>
          </a:p>
          <a:p>
            <a:endParaRPr lang="en-US" sz="2800" b="1" dirty="0" smtClean="0">
              <a:latin typeface="Garamond" pitchFamily="18" charset="0"/>
            </a:endParaRPr>
          </a:p>
          <a:p>
            <a:pPr algn="ctr"/>
            <a:endParaRPr lang="en-US" sz="2800" b="1" dirty="0" smtClean="0">
              <a:latin typeface="Garamond" pitchFamily="18" charset="0"/>
            </a:endParaRPr>
          </a:p>
          <a:p>
            <a:pPr algn="ctr"/>
            <a:r>
              <a:rPr lang="en-US" sz="2800" b="1" dirty="0" smtClean="0">
                <a:latin typeface="Garamond" pitchFamily="18" charset="0"/>
              </a:rPr>
              <a:t>Introduction to </a:t>
            </a:r>
          </a:p>
          <a:p>
            <a:pPr algn="ctr"/>
            <a:r>
              <a:rPr lang="en-US" sz="2800" b="1" dirty="0" smtClean="0">
                <a:latin typeface="Garamond" pitchFamily="18" charset="0"/>
              </a:rPr>
              <a:t>Growth</a:t>
            </a:r>
            <a:r>
              <a:rPr lang="en-US" sz="2800" dirty="0" smtClean="0">
                <a:latin typeface="Garamond" pitchFamily="18" charset="0"/>
              </a:rPr>
              <a:t/>
            </a:r>
            <a:br>
              <a:rPr lang="en-US" sz="2800" dirty="0" smtClean="0">
                <a:latin typeface="Garamond" pitchFamily="18" charset="0"/>
              </a:rPr>
            </a:br>
            <a:r>
              <a:rPr lang="en-US" sz="2800" dirty="0" smtClean="0">
                <a:latin typeface="Garamond" pitchFamily="18" charset="0"/>
              </a:rPr>
              <a:t/>
            </a:r>
            <a:br>
              <a:rPr lang="en-US" sz="2800" dirty="0" smtClean="0">
                <a:latin typeface="Garamond" pitchFamily="18" charset="0"/>
              </a:rPr>
            </a:br>
            <a:endParaRPr lang="en-US" sz="2800" dirty="0" smtClean="0">
              <a:latin typeface="Garamond" pitchFamily="18" charset="0"/>
            </a:endParaRPr>
          </a:p>
          <a:p>
            <a:pPr algn="ctr"/>
            <a:endParaRPr lang="en-US" sz="2800" dirty="0" smtClean="0">
              <a:latin typeface="Garamond" pitchFamily="18" charset="0"/>
            </a:endParaRPr>
          </a:p>
          <a:p>
            <a:pPr algn="ctr"/>
            <a:endParaRPr lang="en-US" sz="2800" dirty="0" smtClean="0">
              <a:latin typeface="Garamond" pitchFamily="18" charset="0"/>
            </a:endParaRPr>
          </a:p>
          <a:p>
            <a:pPr algn="ctr"/>
            <a:r>
              <a:rPr lang="en-US" sz="2400" b="1" dirty="0" smtClean="0">
                <a:latin typeface="Garamond" pitchFamily="18" charset="0"/>
              </a:rPr>
              <a:t>CRI Leadership Academy 2014</a:t>
            </a:r>
          </a:p>
          <a:p>
            <a:pPr algn="ctr"/>
            <a:r>
              <a:rPr lang="en-US" sz="2000" dirty="0" smtClean="0">
                <a:latin typeface="Garamond" pitchFamily="18" charset="0"/>
              </a:rPr>
              <a:t>May 5, 2014</a:t>
            </a:r>
          </a:p>
          <a:p>
            <a:pPr algn="ctr"/>
            <a:r>
              <a:rPr lang="en-US" sz="2000" dirty="0" smtClean="0">
                <a:latin typeface="Garamond" pitchFamily="18" charset="0"/>
              </a:rPr>
              <a:t>Orlando, Florida</a:t>
            </a:r>
            <a:r>
              <a:rPr lang="en-US" sz="2800" dirty="0" smtClean="0">
                <a:latin typeface="Garamond" pitchFamily="18" charset="0"/>
              </a:rPr>
              <a:t/>
            </a:r>
            <a:br>
              <a:rPr lang="en-US" sz="2800" dirty="0" smtClean="0">
                <a:latin typeface="Garamond" pitchFamily="18" charset="0"/>
              </a:rPr>
            </a:br>
            <a:endParaRPr lang="en-US" sz="2800" dirty="0" smtClean="0">
              <a:latin typeface="Garamond" pitchFamily="18" charset="0"/>
            </a:endParaRPr>
          </a:p>
          <a:p>
            <a:pPr algn="ctr"/>
            <a:endParaRPr lang="en-US" sz="2800" dirty="0" smtClean="0">
              <a:latin typeface="Garamond" pitchFamily="18" charset="0"/>
            </a:endParaRPr>
          </a:p>
          <a:p>
            <a:pPr algn="ctr"/>
            <a:endParaRPr lang="en-US" sz="1600" dirty="0" smtClean="0">
              <a:latin typeface="Garamond" pitchFamily="18" charset="0"/>
            </a:endParaRPr>
          </a:p>
          <a:p>
            <a:pPr algn="ctr"/>
            <a:endParaRPr lang="en-US" sz="1600" dirty="0" smtClean="0">
              <a:latin typeface="Garamond" pitchFamily="18" charset="0"/>
            </a:endParaRPr>
          </a:p>
          <a:p>
            <a:pPr algn="ctr"/>
            <a:endParaRPr lang="en-US" sz="1600" dirty="0" smtClean="0">
              <a:latin typeface="Garamond" pitchFamily="18" charset="0"/>
            </a:endParaRPr>
          </a:p>
          <a:p>
            <a:pPr algn="ctr"/>
            <a:endParaRPr lang="en-US" sz="1600" dirty="0" smtClean="0">
              <a:latin typeface="Garamond" pitchFamily="18" charset="0"/>
            </a:endParaRPr>
          </a:p>
          <a:p>
            <a:pPr algn="ctr"/>
            <a:r>
              <a:rPr lang="en-US" sz="1600" dirty="0" smtClean="0">
                <a:latin typeface="Garamond" pitchFamily="18" charset="0"/>
              </a:rPr>
              <a:t>Facilitated by Phyllis Ingram, Alan Jowers, Brent Sparkman and David Turpin</a:t>
            </a:r>
            <a:endParaRPr lang="en-US" sz="1600" dirty="0"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2D5F7-2FE1-4BA6-8ACA-3CAFB4A39E9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2014 - Introduction to Growth -  CRI Leadership Academy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82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1400" b="1" dirty="0" smtClean="0">
                <a:latin typeface="Garamond" pitchFamily="18" charset="0"/>
              </a:rPr>
              <a:t>Notes:</a:t>
            </a:r>
            <a:r>
              <a:rPr lang="en-US" sz="1400" dirty="0" smtClean="0">
                <a:latin typeface="Garamond" pitchFamily="18" charset="0"/>
              </a:rPr>
              <a:t>  </a:t>
            </a:r>
          </a:p>
          <a:p>
            <a:endParaRPr lang="en-US" sz="1400" dirty="0" smtClean="0">
              <a:latin typeface="Garamond" pitchFamily="18" charset="0"/>
            </a:endParaRPr>
          </a:p>
          <a:p>
            <a:r>
              <a:rPr lang="en-US" sz="1400" dirty="0" smtClean="0">
                <a:latin typeface="Garamond" pitchFamily="18" charset="0"/>
              </a:rPr>
              <a:t>___________________________________________________________</a:t>
            </a:r>
          </a:p>
          <a:p>
            <a:endParaRPr lang="en-US" sz="1400" dirty="0" smtClean="0">
              <a:latin typeface="Garamond" pitchFamily="18" charset="0"/>
            </a:endParaRPr>
          </a:p>
          <a:p>
            <a:r>
              <a:rPr lang="en-US" sz="1400" dirty="0" smtClean="0">
                <a:latin typeface="Garamond" pitchFamily="18" charset="0"/>
              </a:rPr>
              <a:t>___________________________________________________________</a:t>
            </a:r>
          </a:p>
          <a:p>
            <a:endParaRPr lang="en-US" sz="1400" dirty="0" smtClean="0">
              <a:latin typeface="Garamond" pitchFamily="18" charset="0"/>
            </a:endParaRPr>
          </a:p>
          <a:p>
            <a:r>
              <a:rPr lang="en-US" sz="1400" dirty="0" smtClean="0">
                <a:latin typeface="Garamond" pitchFamily="18" charset="0"/>
              </a:rPr>
              <a:t>___________________________________________________________</a:t>
            </a:r>
          </a:p>
          <a:p>
            <a:endParaRPr lang="en-US" sz="1400" dirty="0" smtClean="0">
              <a:latin typeface="Garamond" pitchFamily="18" charset="0"/>
            </a:endParaRPr>
          </a:p>
          <a:p>
            <a:r>
              <a:rPr lang="en-US" sz="1400" dirty="0" smtClean="0">
                <a:latin typeface="Garamond" pitchFamily="18" charset="0"/>
              </a:rPr>
              <a:t>___________________________________________________________</a:t>
            </a:r>
          </a:p>
          <a:p>
            <a:endParaRPr lang="en-US" sz="1400" dirty="0" smtClean="0">
              <a:latin typeface="Garamond" pitchFamily="18" charset="0"/>
            </a:endParaRPr>
          </a:p>
          <a:p>
            <a:r>
              <a:rPr lang="en-US" sz="1400" dirty="0" smtClean="0">
                <a:latin typeface="Garamond" pitchFamily="18" charset="0"/>
              </a:rPr>
              <a:t>___________________________________________________________</a:t>
            </a:r>
          </a:p>
          <a:p>
            <a:endParaRPr lang="en-US" sz="1400" dirty="0" smtClean="0">
              <a:latin typeface="Garamond" pitchFamily="18" charset="0"/>
            </a:endParaRPr>
          </a:p>
          <a:p>
            <a:r>
              <a:rPr lang="en-US" sz="1400" dirty="0" smtClean="0">
                <a:latin typeface="Garamond" pitchFamily="18" charset="0"/>
              </a:rPr>
              <a:t>___________________________________________________________</a:t>
            </a:r>
          </a:p>
          <a:p>
            <a:endParaRPr lang="en-US" sz="1400" dirty="0" smtClean="0">
              <a:latin typeface="Garamond" pitchFamily="18" charset="0"/>
            </a:endParaRPr>
          </a:p>
          <a:p>
            <a:r>
              <a:rPr lang="en-US" sz="1400" dirty="0" smtClean="0">
                <a:latin typeface="Garamond" pitchFamily="18" charset="0"/>
              </a:rPr>
              <a:t>___________________________________________________________</a:t>
            </a:r>
          </a:p>
          <a:p>
            <a:endParaRPr lang="en-US" sz="1400" dirty="0" smtClean="0"/>
          </a:p>
          <a:p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2D5F7-2FE1-4BA6-8ACA-3CAFB4A39E9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6898412" cy="468630"/>
          </a:xfrm>
        </p:spPr>
        <p:txBody>
          <a:bodyPr/>
          <a:lstStyle/>
          <a:p>
            <a:r>
              <a:rPr lang="en-US" dirty="0" smtClean="0"/>
              <a:t>(c) 2014 - Introduction to Growth -  CRI Leadership Academy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10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1400" b="1" dirty="0" smtClean="0">
                <a:latin typeface="Garamond" pitchFamily="18" charset="0"/>
              </a:rPr>
              <a:t>Notes:</a:t>
            </a:r>
            <a:r>
              <a:rPr lang="en-US" sz="1400" dirty="0" smtClean="0">
                <a:latin typeface="Garamond" pitchFamily="18" charset="0"/>
              </a:rPr>
              <a:t>  </a:t>
            </a:r>
          </a:p>
          <a:p>
            <a:endParaRPr lang="en-US" sz="1400" dirty="0" smtClean="0">
              <a:latin typeface="Garamond" pitchFamily="18" charset="0"/>
            </a:endParaRPr>
          </a:p>
          <a:p>
            <a:r>
              <a:rPr lang="en-US" sz="1400" dirty="0" smtClean="0">
                <a:latin typeface="Garamond" pitchFamily="18" charset="0"/>
              </a:rPr>
              <a:t>___________________________________________________________</a:t>
            </a:r>
          </a:p>
          <a:p>
            <a:endParaRPr lang="en-US" sz="1400" dirty="0" smtClean="0">
              <a:latin typeface="Garamond" pitchFamily="18" charset="0"/>
            </a:endParaRPr>
          </a:p>
          <a:p>
            <a:r>
              <a:rPr lang="en-US" sz="1400" dirty="0" smtClean="0">
                <a:latin typeface="Garamond" pitchFamily="18" charset="0"/>
              </a:rPr>
              <a:t>___________________________________________________________</a:t>
            </a:r>
          </a:p>
          <a:p>
            <a:endParaRPr lang="en-US" sz="1400" dirty="0" smtClean="0">
              <a:latin typeface="Garamond" pitchFamily="18" charset="0"/>
            </a:endParaRPr>
          </a:p>
          <a:p>
            <a:r>
              <a:rPr lang="en-US" sz="1400" dirty="0" smtClean="0">
                <a:latin typeface="Garamond" pitchFamily="18" charset="0"/>
              </a:rPr>
              <a:t>___________________________________________________________</a:t>
            </a:r>
          </a:p>
          <a:p>
            <a:endParaRPr lang="en-US" sz="1400" dirty="0" smtClean="0">
              <a:latin typeface="Garamond" pitchFamily="18" charset="0"/>
            </a:endParaRPr>
          </a:p>
          <a:p>
            <a:r>
              <a:rPr lang="en-US" sz="1400" dirty="0" smtClean="0">
                <a:latin typeface="Garamond" pitchFamily="18" charset="0"/>
              </a:rPr>
              <a:t>___________________________________________________________</a:t>
            </a:r>
          </a:p>
          <a:p>
            <a:endParaRPr lang="en-US" sz="1400" dirty="0" smtClean="0">
              <a:latin typeface="Garamond" pitchFamily="18" charset="0"/>
            </a:endParaRPr>
          </a:p>
          <a:p>
            <a:r>
              <a:rPr lang="en-US" sz="1400" dirty="0" smtClean="0">
                <a:latin typeface="Garamond" pitchFamily="18" charset="0"/>
              </a:rPr>
              <a:t>___________________________________________________________</a:t>
            </a:r>
          </a:p>
          <a:p>
            <a:endParaRPr lang="en-US" sz="1400" dirty="0" smtClean="0">
              <a:latin typeface="Garamond" pitchFamily="18" charset="0"/>
            </a:endParaRPr>
          </a:p>
          <a:p>
            <a:r>
              <a:rPr lang="en-US" sz="1400" dirty="0" smtClean="0">
                <a:latin typeface="Garamond" pitchFamily="18" charset="0"/>
              </a:rPr>
              <a:t>___________________________________________________________</a:t>
            </a:r>
          </a:p>
          <a:p>
            <a:endParaRPr lang="en-US" sz="1400" dirty="0" smtClean="0">
              <a:latin typeface="Garamond" pitchFamily="18" charset="0"/>
            </a:endParaRPr>
          </a:p>
          <a:p>
            <a:r>
              <a:rPr lang="en-US" sz="1400" dirty="0" smtClean="0">
                <a:latin typeface="Garamond" pitchFamily="18" charset="0"/>
              </a:rPr>
              <a:t>___________________________________________________________</a:t>
            </a:r>
          </a:p>
          <a:p>
            <a:endParaRPr lang="en-US" sz="1400" dirty="0" smtClean="0"/>
          </a:p>
          <a:p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2D5F7-2FE1-4BA6-8ACA-3CAFB4A39E9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6898412" cy="468630"/>
          </a:xfrm>
        </p:spPr>
        <p:txBody>
          <a:bodyPr/>
          <a:lstStyle/>
          <a:p>
            <a:r>
              <a:rPr lang="en-US" dirty="0" smtClean="0"/>
              <a:t>(c) 2014 - Introduction to Growth -  CRI Leadership Academy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107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1400" b="1" dirty="0" smtClean="0">
                <a:latin typeface="Garamond" pitchFamily="18" charset="0"/>
              </a:rPr>
              <a:t>Notes:</a:t>
            </a:r>
            <a:r>
              <a:rPr lang="en-US" sz="1400" dirty="0" smtClean="0">
                <a:latin typeface="Garamond" pitchFamily="18" charset="0"/>
              </a:rPr>
              <a:t>  </a:t>
            </a:r>
          </a:p>
          <a:p>
            <a:endParaRPr lang="en-US" sz="1400" dirty="0" smtClean="0">
              <a:latin typeface="Garamond" pitchFamily="18" charset="0"/>
            </a:endParaRPr>
          </a:p>
          <a:p>
            <a:r>
              <a:rPr lang="en-US" sz="1400" dirty="0" smtClean="0">
                <a:latin typeface="Garamond" pitchFamily="18" charset="0"/>
              </a:rPr>
              <a:t>___________________________________________________________</a:t>
            </a:r>
          </a:p>
          <a:p>
            <a:endParaRPr lang="en-US" sz="1400" dirty="0" smtClean="0">
              <a:latin typeface="Garamond" pitchFamily="18" charset="0"/>
            </a:endParaRPr>
          </a:p>
          <a:p>
            <a:r>
              <a:rPr lang="en-US" sz="1400" dirty="0" smtClean="0">
                <a:latin typeface="Garamond" pitchFamily="18" charset="0"/>
              </a:rPr>
              <a:t>___________________________________________________________</a:t>
            </a:r>
          </a:p>
          <a:p>
            <a:endParaRPr lang="en-US" sz="1400" dirty="0" smtClean="0">
              <a:latin typeface="Garamond" pitchFamily="18" charset="0"/>
            </a:endParaRPr>
          </a:p>
          <a:p>
            <a:r>
              <a:rPr lang="en-US" sz="1400" dirty="0" smtClean="0">
                <a:latin typeface="Garamond" pitchFamily="18" charset="0"/>
              </a:rPr>
              <a:t>___________________________________________________________</a:t>
            </a:r>
          </a:p>
          <a:p>
            <a:endParaRPr lang="en-US" sz="1400" dirty="0" smtClean="0">
              <a:latin typeface="Garamond" pitchFamily="18" charset="0"/>
            </a:endParaRPr>
          </a:p>
          <a:p>
            <a:r>
              <a:rPr lang="en-US" sz="1400" dirty="0" smtClean="0">
                <a:latin typeface="Garamond" pitchFamily="18" charset="0"/>
              </a:rPr>
              <a:t>___________________________________________________________</a:t>
            </a:r>
          </a:p>
          <a:p>
            <a:endParaRPr lang="en-US" sz="1400" dirty="0" smtClean="0">
              <a:latin typeface="Garamond" pitchFamily="18" charset="0"/>
            </a:endParaRPr>
          </a:p>
          <a:p>
            <a:r>
              <a:rPr lang="en-US" sz="1400" dirty="0" smtClean="0">
                <a:latin typeface="Garamond" pitchFamily="18" charset="0"/>
              </a:rPr>
              <a:t>___________________________________________________________</a:t>
            </a:r>
          </a:p>
          <a:p>
            <a:endParaRPr lang="en-US" sz="1400" dirty="0" smtClean="0">
              <a:latin typeface="Garamond" pitchFamily="18" charset="0"/>
            </a:endParaRPr>
          </a:p>
          <a:p>
            <a:r>
              <a:rPr lang="en-US" sz="1400" dirty="0" smtClean="0">
                <a:latin typeface="Garamond" pitchFamily="18" charset="0"/>
              </a:rPr>
              <a:t>___________________________________________________________</a:t>
            </a:r>
          </a:p>
          <a:p>
            <a:endParaRPr lang="en-US" sz="1400" dirty="0" smtClean="0">
              <a:latin typeface="Garamond" pitchFamily="18" charset="0"/>
            </a:endParaRPr>
          </a:p>
          <a:p>
            <a:r>
              <a:rPr lang="en-US" sz="1400" dirty="0" smtClean="0">
                <a:latin typeface="Garamond" pitchFamily="18" charset="0"/>
              </a:rPr>
              <a:t>___________________________________________________________</a:t>
            </a:r>
          </a:p>
          <a:p>
            <a:endParaRPr lang="en-US" sz="1400" dirty="0" smtClean="0"/>
          </a:p>
          <a:p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2D5F7-2FE1-4BA6-8ACA-3CAFB4A39E9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6898412" cy="468630"/>
          </a:xfrm>
        </p:spPr>
        <p:txBody>
          <a:bodyPr/>
          <a:lstStyle/>
          <a:p>
            <a:r>
              <a:rPr lang="en-US" dirty="0" smtClean="0"/>
              <a:t>(c) 2014 - Introduction to Growth -  CRI Leadership Academy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107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1400" b="1" dirty="0" smtClean="0">
                <a:latin typeface="Garamond" pitchFamily="18" charset="0"/>
              </a:rPr>
              <a:t>Notes:</a:t>
            </a:r>
            <a:r>
              <a:rPr lang="en-US" sz="1400" dirty="0" smtClean="0">
                <a:latin typeface="Garamond" pitchFamily="18" charset="0"/>
              </a:rPr>
              <a:t>  </a:t>
            </a:r>
          </a:p>
          <a:p>
            <a:endParaRPr lang="en-US" sz="1400" dirty="0" smtClean="0">
              <a:latin typeface="Garamond" pitchFamily="18" charset="0"/>
            </a:endParaRPr>
          </a:p>
          <a:p>
            <a:r>
              <a:rPr lang="en-US" sz="1400" dirty="0" smtClean="0">
                <a:latin typeface="Garamond" pitchFamily="18" charset="0"/>
              </a:rPr>
              <a:t>___________________________________________________________</a:t>
            </a:r>
          </a:p>
          <a:p>
            <a:endParaRPr lang="en-US" sz="1400" dirty="0" smtClean="0">
              <a:latin typeface="Garamond" pitchFamily="18" charset="0"/>
            </a:endParaRPr>
          </a:p>
          <a:p>
            <a:r>
              <a:rPr lang="en-US" sz="1400" dirty="0" smtClean="0">
                <a:latin typeface="Garamond" pitchFamily="18" charset="0"/>
              </a:rPr>
              <a:t>___________________________________________________________</a:t>
            </a:r>
          </a:p>
          <a:p>
            <a:endParaRPr lang="en-US" sz="1400" dirty="0" smtClean="0">
              <a:latin typeface="Garamond" pitchFamily="18" charset="0"/>
            </a:endParaRPr>
          </a:p>
          <a:p>
            <a:r>
              <a:rPr lang="en-US" sz="1400" dirty="0" smtClean="0">
                <a:latin typeface="Garamond" pitchFamily="18" charset="0"/>
              </a:rPr>
              <a:t>___________________________________________________________</a:t>
            </a:r>
          </a:p>
          <a:p>
            <a:endParaRPr lang="en-US" sz="1400" dirty="0" smtClean="0">
              <a:latin typeface="Garamond" pitchFamily="18" charset="0"/>
            </a:endParaRPr>
          </a:p>
          <a:p>
            <a:r>
              <a:rPr lang="en-US" sz="1400" dirty="0" smtClean="0">
                <a:latin typeface="Garamond" pitchFamily="18" charset="0"/>
              </a:rPr>
              <a:t>___________________________________________________________</a:t>
            </a:r>
          </a:p>
          <a:p>
            <a:endParaRPr lang="en-US" sz="1400" dirty="0" smtClean="0">
              <a:latin typeface="Garamond" pitchFamily="18" charset="0"/>
            </a:endParaRPr>
          </a:p>
          <a:p>
            <a:r>
              <a:rPr lang="en-US" sz="1400" dirty="0" smtClean="0">
                <a:latin typeface="Garamond" pitchFamily="18" charset="0"/>
              </a:rPr>
              <a:t>___________________________________________________________</a:t>
            </a:r>
          </a:p>
          <a:p>
            <a:endParaRPr lang="en-US" sz="1400" dirty="0" smtClean="0">
              <a:latin typeface="Garamond" pitchFamily="18" charset="0"/>
            </a:endParaRPr>
          </a:p>
          <a:p>
            <a:r>
              <a:rPr lang="en-US" sz="1400" dirty="0" smtClean="0">
                <a:latin typeface="Garamond" pitchFamily="18" charset="0"/>
              </a:rPr>
              <a:t>___________________________________________________________</a:t>
            </a:r>
          </a:p>
          <a:p>
            <a:endParaRPr lang="en-US" sz="1400" dirty="0" smtClean="0">
              <a:latin typeface="Garamond" pitchFamily="18" charset="0"/>
            </a:endParaRPr>
          </a:p>
          <a:p>
            <a:r>
              <a:rPr lang="en-US" sz="1400" dirty="0" smtClean="0">
                <a:latin typeface="Garamond" pitchFamily="18" charset="0"/>
              </a:rPr>
              <a:t>___________________________________________________________</a:t>
            </a:r>
          </a:p>
          <a:p>
            <a:endParaRPr lang="en-US" sz="1400" dirty="0" smtClean="0"/>
          </a:p>
          <a:p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2D5F7-2FE1-4BA6-8ACA-3CAFB4A39E9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6898412" cy="468630"/>
          </a:xfrm>
        </p:spPr>
        <p:txBody>
          <a:bodyPr/>
          <a:lstStyle/>
          <a:p>
            <a:r>
              <a:rPr lang="en-US" dirty="0" smtClean="0"/>
              <a:t>(c) 2014 - Introduction to Growth -  CRI Leadership Academy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107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1400" b="1" dirty="0" smtClean="0">
                <a:latin typeface="Garamond" pitchFamily="18" charset="0"/>
              </a:rPr>
              <a:t>Notes:</a:t>
            </a:r>
            <a:r>
              <a:rPr lang="en-US" sz="1400" dirty="0" smtClean="0">
                <a:latin typeface="Garamond" pitchFamily="18" charset="0"/>
              </a:rPr>
              <a:t>  </a:t>
            </a:r>
          </a:p>
          <a:p>
            <a:endParaRPr lang="en-US" sz="1400" dirty="0" smtClean="0">
              <a:latin typeface="Garamond" pitchFamily="18" charset="0"/>
            </a:endParaRPr>
          </a:p>
          <a:p>
            <a:r>
              <a:rPr lang="en-US" sz="1400" dirty="0" smtClean="0">
                <a:latin typeface="Garamond" pitchFamily="18" charset="0"/>
              </a:rPr>
              <a:t>___________________________________________________________</a:t>
            </a:r>
          </a:p>
          <a:p>
            <a:endParaRPr lang="en-US" sz="1400" dirty="0" smtClean="0">
              <a:latin typeface="Garamond" pitchFamily="18" charset="0"/>
            </a:endParaRPr>
          </a:p>
          <a:p>
            <a:r>
              <a:rPr lang="en-US" sz="1400" dirty="0" smtClean="0">
                <a:latin typeface="Garamond" pitchFamily="18" charset="0"/>
              </a:rPr>
              <a:t>___________________________________________________________</a:t>
            </a:r>
          </a:p>
          <a:p>
            <a:endParaRPr lang="en-US" sz="1400" dirty="0" smtClean="0">
              <a:latin typeface="Garamond" pitchFamily="18" charset="0"/>
            </a:endParaRPr>
          </a:p>
          <a:p>
            <a:r>
              <a:rPr lang="en-US" sz="1400" dirty="0" smtClean="0">
                <a:latin typeface="Garamond" pitchFamily="18" charset="0"/>
              </a:rPr>
              <a:t>___________________________________________________________</a:t>
            </a:r>
          </a:p>
          <a:p>
            <a:endParaRPr lang="en-US" sz="1400" dirty="0" smtClean="0">
              <a:latin typeface="Garamond" pitchFamily="18" charset="0"/>
            </a:endParaRPr>
          </a:p>
          <a:p>
            <a:r>
              <a:rPr lang="en-US" sz="1400" dirty="0" smtClean="0">
                <a:latin typeface="Garamond" pitchFamily="18" charset="0"/>
              </a:rPr>
              <a:t>___________________________________________________________</a:t>
            </a:r>
          </a:p>
          <a:p>
            <a:endParaRPr lang="en-US" sz="1400" dirty="0" smtClean="0">
              <a:latin typeface="Garamond" pitchFamily="18" charset="0"/>
            </a:endParaRPr>
          </a:p>
          <a:p>
            <a:r>
              <a:rPr lang="en-US" sz="1400" dirty="0" smtClean="0">
                <a:latin typeface="Garamond" pitchFamily="18" charset="0"/>
              </a:rPr>
              <a:t>___________________________________________________________</a:t>
            </a:r>
          </a:p>
          <a:p>
            <a:endParaRPr lang="en-US" sz="1400" dirty="0" smtClean="0">
              <a:latin typeface="Garamond" pitchFamily="18" charset="0"/>
            </a:endParaRPr>
          </a:p>
          <a:p>
            <a:r>
              <a:rPr lang="en-US" sz="1400" dirty="0" smtClean="0">
                <a:latin typeface="Garamond" pitchFamily="18" charset="0"/>
              </a:rPr>
              <a:t>___________________________________________________________</a:t>
            </a:r>
          </a:p>
          <a:p>
            <a:endParaRPr lang="en-US" sz="1400" dirty="0" smtClean="0">
              <a:latin typeface="Garamond" pitchFamily="18" charset="0"/>
            </a:endParaRPr>
          </a:p>
          <a:p>
            <a:r>
              <a:rPr lang="en-US" sz="1400" dirty="0" smtClean="0">
                <a:latin typeface="Garamond" pitchFamily="18" charset="0"/>
              </a:rPr>
              <a:t>___________________________________________________________</a:t>
            </a:r>
          </a:p>
          <a:p>
            <a:endParaRPr lang="en-US" sz="1400" dirty="0" smtClean="0"/>
          </a:p>
          <a:p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2D5F7-2FE1-4BA6-8ACA-3CAFB4A39E9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6898412" cy="468630"/>
          </a:xfrm>
        </p:spPr>
        <p:txBody>
          <a:bodyPr/>
          <a:lstStyle/>
          <a:p>
            <a:r>
              <a:rPr lang="en-US" dirty="0" smtClean="0"/>
              <a:t>(c) 2014 - Introduction to Growth -  CRI Leadership Academy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107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46100" y="0"/>
            <a:ext cx="7950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8382000" y="6540500"/>
            <a:ext cx="457200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457200" y="1244600"/>
            <a:ext cx="8229600" cy="4305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4406900" cy="30480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>
                <a:ea typeface="Times New Roman"/>
              </a:rPr>
              <a:t>2014 Carr, Riggs &amp; Ingram LLC - 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4600"/>
            <a:ext cx="4038600" cy="43052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4600"/>
            <a:ext cx="4038600" cy="43052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4406900" cy="30480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>
                <a:ea typeface="Times New Roman"/>
              </a:rPr>
              <a:t>2014 Carr, Riggs &amp; Ingram LLC - 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03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70075"/>
            <a:ext cx="4040188" cy="36798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303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70075"/>
            <a:ext cx="4041775" cy="36798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4406900" cy="30480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>
                <a:ea typeface="Times New Roman"/>
              </a:rPr>
              <a:t>2014 Carr, Riggs &amp; Ingram LLC - 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4406900" cy="30480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>
                <a:ea typeface="Times New Roman"/>
              </a:rPr>
              <a:t>2014 Carr, Riggs &amp; Ingram LLC - 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44600"/>
            <a:ext cx="5111750" cy="4279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44600"/>
            <a:ext cx="3008313" cy="42798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4406900" cy="30480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>
                <a:ea typeface="Times New Roman"/>
              </a:rPr>
              <a:t>2014 Carr, Riggs &amp; Ingram LLC - 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2536"/>
            <a:ext cx="830190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40341"/>
            <a:ext cx="8301904" cy="31791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059274"/>
            <a:ext cx="8301904" cy="4906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Placeholder 1"/>
          <p:cNvSpPr txBox="1">
            <a:spLocks/>
          </p:cNvSpPr>
          <p:nvPr userDrawn="1"/>
        </p:nvSpPr>
        <p:spPr>
          <a:xfrm>
            <a:off x="457200" y="0"/>
            <a:ext cx="8229600" cy="723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4406900" cy="30480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>
                <a:ea typeface="Times New Roman"/>
              </a:rPr>
              <a:t>2014 Carr, Riggs &amp; Ingram LLC - 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457200" y="1244600"/>
            <a:ext cx="8229600" cy="43053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4406900" cy="304800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>
                <a:ea typeface="Times New Roman"/>
              </a:rPr>
              <a:t>2014 Carr, Riggs &amp; Ingram LLC -  All rights reserved.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81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3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4600"/>
            <a:ext cx="8229600" cy="4305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 txBox="1">
            <a:spLocks/>
          </p:cNvSpPr>
          <p:nvPr userDrawn="1"/>
        </p:nvSpPr>
        <p:spPr>
          <a:xfrm>
            <a:off x="6438900" y="6553200"/>
            <a:ext cx="23495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D494CF7-3876-1C42-880F-11BC2C56227E}" type="slidenum">
              <a:rPr lang="en-US" baseline="0" smtClean="0"/>
              <a:t>‹#›</a:t>
            </a:fld>
            <a:endParaRPr lang="en-US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199" y="6553200"/>
            <a:ext cx="335805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9"/>
          <p:cNvSpPr txBox="1">
            <a:spLocks/>
          </p:cNvSpPr>
          <p:nvPr/>
        </p:nvSpPr>
        <p:spPr>
          <a:xfrm>
            <a:off x="346364" y="166900"/>
            <a:ext cx="7710425" cy="3122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Revenue Streams &amp;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Cost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Structure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4653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What are customers willing to pay?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How will they pay?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What kind of revenue are you generating? Transactional or recurring?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Sample, test potential customers &amp; vendors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Online and off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Solicit feedback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your hypothesis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ea typeface="Times New Roman"/>
              </a:rPr>
              <a:t>2014 Carr, Riggs &amp; Ingram LLC - 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00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Hypothesis:		Here’s what we thought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Experiments:		Here’s what we did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Results:			Here’s what we found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Action:				Here’s what we’re going to do next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your hypothesis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ea typeface="Times New Roman"/>
              </a:rPr>
              <a:t>2014 Carr, Riggs &amp; Ingram LLC - 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566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Create a rough 3 year income statement to show you have a real business with your revenue model(s), channels, costs, etc.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What is your break even point?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even point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ea typeface="Times New Roman"/>
              </a:rPr>
              <a:t>2014 Carr, Riggs &amp; Ingram LLC -  All rights reserved.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995" y="2508973"/>
            <a:ext cx="5911789" cy="279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75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even point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ea typeface="Times New Roman"/>
              </a:rPr>
              <a:t>2014 Carr, Riggs &amp; Ingram LLC -  All rights reserved.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601" y="1223937"/>
            <a:ext cx="6132275" cy="434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244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 </a:t>
            </a:r>
            <a:r>
              <a:rPr lang="en-US" dirty="0"/>
              <a:t>forma financials - your best estimate of your </a:t>
            </a:r>
            <a:r>
              <a:rPr lang="en-US"/>
              <a:t>future </a:t>
            </a:r>
            <a:r>
              <a:rPr lang="en-US" smtClean="0"/>
              <a:t>results</a:t>
            </a:r>
          </a:p>
          <a:p>
            <a:endParaRPr lang="en-US" dirty="0" smtClean="0"/>
          </a:p>
          <a:p>
            <a:r>
              <a:rPr lang="en-US" dirty="0" smtClean="0"/>
              <a:t>Revenue, and growth %</a:t>
            </a:r>
          </a:p>
          <a:p>
            <a:r>
              <a:rPr lang="en-US" dirty="0" smtClean="0"/>
              <a:t>Cost of sales, GP, %</a:t>
            </a:r>
          </a:p>
          <a:p>
            <a:r>
              <a:rPr lang="en-US" dirty="0" smtClean="0"/>
              <a:t>Expenses, EBITDA, %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to include?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ea typeface="Times New Roman"/>
              </a:rPr>
              <a:t>2014 Carr, Riggs &amp; Ingram LLC - 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157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9066982" y="0"/>
            <a:ext cx="77018" cy="6858000"/>
          </a:xfrm>
          <a:prstGeom prst="rect">
            <a:avLst/>
          </a:prstGeom>
          <a:solidFill>
            <a:srgbClr val="234899"/>
          </a:solidFill>
          <a:ln w="13546">
            <a:solidFill>
              <a:srgbClr val="234899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075" name="Rectangle 2"/>
          <p:cNvSpPr>
            <a:spLocks/>
          </p:cNvSpPr>
          <p:nvPr/>
        </p:nvSpPr>
        <p:spPr bwMode="auto">
          <a:xfrm>
            <a:off x="0" y="0"/>
            <a:ext cx="75902" cy="6858000"/>
          </a:xfrm>
          <a:prstGeom prst="rect">
            <a:avLst/>
          </a:prstGeom>
          <a:solidFill>
            <a:srgbClr val="234899"/>
          </a:solidFill>
          <a:ln w="13546">
            <a:solidFill>
              <a:srgbClr val="234899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078" name="Rectangle 5"/>
          <p:cNvSpPr>
            <a:spLocks/>
          </p:cNvSpPr>
          <p:nvPr/>
        </p:nvSpPr>
        <p:spPr bwMode="auto">
          <a:xfrm>
            <a:off x="0" y="6780982"/>
            <a:ext cx="9144000" cy="77018"/>
          </a:xfrm>
          <a:prstGeom prst="rect">
            <a:avLst/>
          </a:prstGeom>
          <a:solidFill>
            <a:srgbClr val="234899"/>
          </a:solidFill>
          <a:ln w="13546">
            <a:solidFill>
              <a:srgbClr val="234899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080" name="Rectangle 7"/>
          <p:cNvSpPr>
            <a:spLocks noGrp="1" noChangeArrowheads="1"/>
          </p:cNvSpPr>
          <p:nvPr>
            <p:ph type="title"/>
          </p:nvPr>
        </p:nvSpPr>
        <p:spPr>
          <a:xfrm>
            <a:off x="339329" y="0"/>
            <a:ext cx="6365751" cy="720436"/>
          </a:xfrm>
        </p:spPr>
        <p:txBody>
          <a:bodyPr lIns="89294" tIns="53576" rIns="89294" bIns="53576">
            <a:normAutofit/>
          </a:bodyPr>
          <a:lstStyle/>
          <a:p>
            <a:pPr defTabSz="910796"/>
            <a:r>
              <a:rPr lang="en-US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Revenue Streams</a:t>
            </a:r>
            <a:endParaRPr lang="en-US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31" y="1068463"/>
            <a:ext cx="7284123" cy="3793814"/>
          </a:xfrm>
          <a:prstGeom prst="rect">
            <a:avLst/>
          </a:prstGeom>
        </p:spPr>
      </p:pic>
      <p:cxnSp>
        <p:nvCxnSpPr>
          <p:cNvPr id="13" name="Elbow Connector 12"/>
          <p:cNvCxnSpPr/>
          <p:nvPr/>
        </p:nvCxnSpPr>
        <p:spPr>
          <a:xfrm rot="16200000" flipV="1">
            <a:off x="5849597" y="4516454"/>
            <a:ext cx="333286" cy="273465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81292" y="4760001"/>
            <a:ext cx="180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Revenue Streams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485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9066982" y="0"/>
            <a:ext cx="77018" cy="6858000"/>
          </a:xfrm>
          <a:prstGeom prst="rect">
            <a:avLst/>
          </a:prstGeom>
          <a:solidFill>
            <a:srgbClr val="234899"/>
          </a:solidFill>
          <a:ln w="13546">
            <a:solidFill>
              <a:srgbClr val="234899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075" name="Rectangle 2"/>
          <p:cNvSpPr>
            <a:spLocks/>
          </p:cNvSpPr>
          <p:nvPr/>
        </p:nvSpPr>
        <p:spPr bwMode="auto">
          <a:xfrm>
            <a:off x="0" y="0"/>
            <a:ext cx="75902" cy="6858000"/>
          </a:xfrm>
          <a:prstGeom prst="rect">
            <a:avLst/>
          </a:prstGeom>
          <a:solidFill>
            <a:srgbClr val="234899"/>
          </a:solidFill>
          <a:ln w="13546">
            <a:solidFill>
              <a:srgbClr val="234899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078" name="Rectangle 5"/>
          <p:cNvSpPr>
            <a:spLocks/>
          </p:cNvSpPr>
          <p:nvPr/>
        </p:nvSpPr>
        <p:spPr bwMode="auto">
          <a:xfrm>
            <a:off x="0" y="6780982"/>
            <a:ext cx="9144000" cy="77018"/>
          </a:xfrm>
          <a:prstGeom prst="rect">
            <a:avLst/>
          </a:prstGeom>
          <a:solidFill>
            <a:srgbClr val="234899"/>
          </a:solidFill>
          <a:ln w="13546">
            <a:solidFill>
              <a:srgbClr val="234899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080" name="Rectangle 7"/>
          <p:cNvSpPr>
            <a:spLocks noGrp="1" noChangeArrowheads="1"/>
          </p:cNvSpPr>
          <p:nvPr>
            <p:ph type="title"/>
          </p:nvPr>
        </p:nvSpPr>
        <p:spPr>
          <a:xfrm>
            <a:off x="339329" y="0"/>
            <a:ext cx="6365751" cy="720436"/>
          </a:xfrm>
        </p:spPr>
        <p:txBody>
          <a:bodyPr lIns="89294" tIns="53576" rIns="89294" bIns="53576">
            <a:normAutofit/>
          </a:bodyPr>
          <a:lstStyle/>
          <a:p>
            <a:pPr defTabSz="910796"/>
            <a:r>
              <a:rPr lang="en-US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Revenue Streams</a:t>
            </a:r>
            <a:endParaRPr lang="en-US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64007" y="1598064"/>
            <a:ext cx="78201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How do you generate cash from each customer segment?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What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value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do customers put on the benefits you provide?</a:t>
            </a:r>
          </a:p>
          <a:p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What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value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are customers willing to pay for?</a:t>
            </a:r>
          </a:p>
          <a:p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What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value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do customers infer from your pricing?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738" y="4332716"/>
            <a:ext cx="393607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Revenue streams = what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Pricing = how much and when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567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9066982" y="0"/>
            <a:ext cx="77018" cy="6858000"/>
          </a:xfrm>
          <a:prstGeom prst="rect">
            <a:avLst/>
          </a:prstGeom>
          <a:solidFill>
            <a:srgbClr val="234899"/>
          </a:solidFill>
          <a:ln w="13546">
            <a:solidFill>
              <a:srgbClr val="234899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075" name="Rectangle 2"/>
          <p:cNvSpPr>
            <a:spLocks/>
          </p:cNvSpPr>
          <p:nvPr/>
        </p:nvSpPr>
        <p:spPr bwMode="auto">
          <a:xfrm>
            <a:off x="0" y="0"/>
            <a:ext cx="75902" cy="6858000"/>
          </a:xfrm>
          <a:prstGeom prst="rect">
            <a:avLst/>
          </a:prstGeom>
          <a:solidFill>
            <a:srgbClr val="234899"/>
          </a:solidFill>
          <a:ln w="13546">
            <a:solidFill>
              <a:srgbClr val="234899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078" name="Rectangle 5"/>
          <p:cNvSpPr>
            <a:spLocks/>
          </p:cNvSpPr>
          <p:nvPr/>
        </p:nvSpPr>
        <p:spPr bwMode="auto">
          <a:xfrm>
            <a:off x="0" y="6780982"/>
            <a:ext cx="9144000" cy="77018"/>
          </a:xfrm>
          <a:prstGeom prst="rect">
            <a:avLst/>
          </a:prstGeom>
          <a:solidFill>
            <a:srgbClr val="234899"/>
          </a:solidFill>
          <a:ln w="13546">
            <a:solidFill>
              <a:srgbClr val="234899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080" name="Rectangle 7"/>
          <p:cNvSpPr>
            <a:spLocks noGrp="1" noChangeArrowheads="1"/>
          </p:cNvSpPr>
          <p:nvPr>
            <p:ph type="title"/>
          </p:nvPr>
        </p:nvSpPr>
        <p:spPr>
          <a:xfrm>
            <a:off x="339329" y="0"/>
            <a:ext cx="6365751" cy="720436"/>
          </a:xfrm>
        </p:spPr>
        <p:txBody>
          <a:bodyPr lIns="89294" tIns="53576" rIns="89294" bIns="53576">
            <a:normAutofit/>
          </a:bodyPr>
          <a:lstStyle/>
          <a:p>
            <a:pPr defTabSz="910796"/>
            <a:r>
              <a:rPr lang="en-US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Revenue Streams</a:t>
            </a:r>
            <a:endParaRPr lang="en-US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64007" y="1264776"/>
            <a:ext cx="46640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Price on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VALUE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– not based on cost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(but know your cost)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4007" y="2326205"/>
            <a:ext cx="74999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Two different types: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Transaction revenues (one-time payments)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Recurring revenues (ongoing payments or cust. support)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007" y="3785785"/>
            <a:ext cx="6321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Every customer segment needs a revenue model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(free is ok, but know it)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4006" y="4884989"/>
            <a:ext cx="8445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This concept is not about an IS, BS, or CF. Those are operating 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details that are derived from a proven revenue model and pricing.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875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9066982" y="0"/>
            <a:ext cx="77018" cy="6858000"/>
          </a:xfrm>
          <a:prstGeom prst="rect">
            <a:avLst/>
          </a:prstGeom>
          <a:solidFill>
            <a:srgbClr val="234899"/>
          </a:solidFill>
          <a:ln w="13546">
            <a:solidFill>
              <a:srgbClr val="234899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075" name="Rectangle 2"/>
          <p:cNvSpPr>
            <a:spLocks/>
          </p:cNvSpPr>
          <p:nvPr/>
        </p:nvSpPr>
        <p:spPr bwMode="auto">
          <a:xfrm>
            <a:off x="0" y="0"/>
            <a:ext cx="75902" cy="6858000"/>
          </a:xfrm>
          <a:prstGeom prst="rect">
            <a:avLst/>
          </a:prstGeom>
          <a:solidFill>
            <a:srgbClr val="234899"/>
          </a:solidFill>
          <a:ln w="13546">
            <a:solidFill>
              <a:srgbClr val="234899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078" name="Rectangle 5"/>
          <p:cNvSpPr>
            <a:spLocks/>
          </p:cNvSpPr>
          <p:nvPr/>
        </p:nvSpPr>
        <p:spPr bwMode="auto">
          <a:xfrm>
            <a:off x="0" y="6780982"/>
            <a:ext cx="9144000" cy="77018"/>
          </a:xfrm>
          <a:prstGeom prst="rect">
            <a:avLst/>
          </a:prstGeom>
          <a:solidFill>
            <a:srgbClr val="234899"/>
          </a:solidFill>
          <a:ln w="13546">
            <a:solidFill>
              <a:srgbClr val="234899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080" name="Rectangle 7"/>
          <p:cNvSpPr>
            <a:spLocks noGrp="1" noChangeArrowheads="1"/>
          </p:cNvSpPr>
          <p:nvPr>
            <p:ph type="title"/>
          </p:nvPr>
        </p:nvSpPr>
        <p:spPr>
          <a:xfrm>
            <a:off x="339329" y="0"/>
            <a:ext cx="6365751" cy="720436"/>
          </a:xfrm>
        </p:spPr>
        <p:txBody>
          <a:bodyPr lIns="89294" tIns="53576" rIns="89294" bIns="53576">
            <a:normAutofit/>
          </a:bodyPr>
          <a:lstStyle/>
          <a:p>
            <a:pPr defTabSz="910796"/>
            <a:r>
              <a:rPr lang="en-US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Revenue Streams</a:t>
            </a:r>
            <a:endParaRPr 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23828" y="1296996"/>
            <a:ext cx="623747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Ways to generate revenue:</a:t>
            </a:r>
          </a:p>
          <a:p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Sale of physical assets (Amazon, automobiles)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Usage fees (pay by minute phones, hotels)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Subscription (gym)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Renting/leasing (Zipcar)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Licensing (media industry, IP)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Brokerage fees (RE, consultants, finance)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Advertising (software, media)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Perhaps a combination of one or more?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2389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9066982" y="0"/>
            <a:ext cx="77018" cy="6858000"/>
          </a:xfrm>
          <a:prstGeom prst="rect">
            <a:avLst/>
          </a:prstGeom>
          <a:solidFill>
            <a:srgbClr val="234899"/>
          </a:solidFill>
          <a:ln w="13546">
            <a:solidFill>
              <a:srgbClr val="234899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075" name="Rectangle 2"/>
          <p:cNvSpPr>
            <a:spLocks/>
          </p:cNvSpPr>
          <p:nvPr/>
        </p:nvSpPr>
        <p:spPr bwMode="auto">
          <a:xfrm>
            <a:off x="0" y="0"/>
            <a:ext cx="75902" cy="6858000"/>
          </a:xfrm>
          <a:prstGeom prst="rect">
            <a:avLst/>
          </a:prstGeom>
          <a:solidFill>
            <a:srgbClr val="234899"/>
          </a:solidFill>
          <a:ln w="13546">
            <a:solidFill>
              <a:srgbClr val="234899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078" name="Rectangle 5"/>
          <p:cNvSpPr>
            <a:spLocks/>
          </p:cNvSpPr>
          <p:nvPr/>
        </p:nvSpPr>
        <p:spPr bwMode="auto">
          <a:xfrm>
            <a:off x="0" y="6780982"/>
            <a:ext cx="9144000" cy="77018"/>
          </a:xfrm>
          <a:prstGeom prst="rect">
            <a:avLst/>
          </a:prstGeom>
          <a:solidFill>
            <a:srgbClr val="234899"/>
          </a:solidFill>
          <a:ln w="13546">
            <a:solidFill>
              <a:srgbClr val="234899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080" name="Rectangle 7"/>
          <p:cNvSpPr>
            <a:spLocks noGrp="1" noChangeArrowheads="1"/>
          </p:cNvSpPr>
          <p:nvPr>
            <p:ph type="title"/>
          </p:nvPr>
        </p:nvSpPr>
        <p:spPr>
          <a:xfrm>
            <a:off x="339329" y="0"/>
            <a:ext cx="6365751" cy="720436"/>
          </a:xfrm>
        </p:spPr>
        <p:txBody>
          <a:bodyPr lIns="89294" tIns="53576" rIns="89294" bIns="53576">
            <a:normAutofit/>
          </a:bodyPr>
          <a:lstStyle/>
          <a:p>
            <a:pPr defTabSz="910796"/>
            <a:r>
              <a:rPr lang="en-US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Revenue Streams</a:t>
            </a:r>
            <a:endParaRPr lang="en-US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43156" y="1604718"/>
            <a:ext cx="72399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Revenue stream is the strategy used to generate cash 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    from customers</a:t>
            </a:r>
          </a:p>
          <a:p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Pricing is a tactic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156" y="3493612"/>
            <a:ext cx="57549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What kind of pricing model will you have?</a:t>
            </a:r>
          </a:p>
          <a:p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Which do you prefer?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104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ea typeface="Times New Roman"/>
              </a:rPr>
              <a:t>2014 Carr, Riggs &amp; Ingram LLC -  All rights reserved.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80" y="1265000"/>
            <a:ext cx="7284123" cy="3793814"/>
          </a:xfrm>
          <a:prstGeom prst="rect">
            <a:avLst/>
          </a:prstGeom>
        </p:spPr>
      </p:pic>
      <p:cxnSp>
        <p:nvCxnSpPr>
          <p:cNvPr id="7" name="Elbow Connector 6"/>
          <p:cNvCxnSpPr/>
          <p:nvPr/>
        </p:nvCxnSpPr>
        <p:spPr>
          <a:xfrm rot="5400000" flipH="1" flipV="1">
            <a:off x="2076628" y="4802737"/>
            <a:ext cx="401652" cy="23073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04061" y="5110377"/>
            <a:ext cx="1520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Cost Structure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1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What are the critical elements of the cost structure?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Fixed costs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Variable costs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Resource, activity, partner costs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Infrastructure, operational, cost of sales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Payroll costs, benefits, bonus structure, taxes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What are the costs of each element of the business model?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Where are the economies of scale?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What are the risks, the unknowns?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ea typeface="Times New Roman"/>
              </a:rPr>
              <a:t>2014 Carr, Riggs &amp; Ingram LLC - 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954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05312"/>
            <a:ext cx="8229600" cy="4305301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All stages incur costs – creating and delivering value, customer relations, and generating revenue.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What are some strategies for decreasing front-end fixed costs? What are the pros &amp; cons of each?</a:t>
            </a:r>
          </a:p>
          <a:p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What options do you have if you cannot BE soon enough?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>
                <a:ea typeface="Times New Roman"/>
              </a:rPr>
              <a:t>2014 Carr, Riggs &amp; Ingram LLC - 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217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RI Proposal Theme">
      <a:dk1>
        <a:sysClr val="windowText" lastClr="000000"/>
      </a:dk1>
      <a:lt1>
        <a:sysClr val="window" lastClr="FFFFFF"/>
      </a:lt1>
      <a:dk2>
        <a:srgbClr val="003B56"/>
      </a:dk2>
      <a:lt2>
        <a:srgbClr val="EEECE1"/>
      </a:lt2>
      <a:accent1>
        <a:srgbClr val="0072AC"/>
      </a:accent1>
      <a:accent2>
        <a:srgbClr val="F2B135"/>
      </a:accent2>
      <a:accent3>
        <a:srgbClr val="8C0028"/>
      </a:accent3>
      <a:accent4>
        <a:srgbClr val="927A2E"/>
      </a:accent4>
      <a:accent5>
        <a:srgbClr val="CD654B"/>
      </a:accent5>
      <a:accent6>
        <a:srgbClr val="8CB18E"/>
      </a:accent6>
      <a:hlink>
        <a:srgbClr val="74447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6302</TotalTime>
  <Words>691</Words>
  <Application>Microsoft Office PowerPoint</Application>
  <PresentationFormat>On-screen Show (4:3)</PresentationFormat>
  <Paragraphs>198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Office Theme</vt:lpstr>
      <vt:lpstr>PowerPoint Presentation</vt:lpstr>
      <vt:lpstr>Revenue Streams</vt:lpstr>
      <vt:lpstr>Revenue Streams</vt:lpstr>
      <vt:lpstr>Revenue Streams</vt:lpstr>
      <vt:lpstr>Revenue Streams</vt:lpstr>
      <vt:lpstr>Revenue Streams</vt:lpstr>
      <vt:lpstr>Cost Structure</vt:lpstr>
      <vt:lpstr>Cost Structure</vt:lpstr>
      <vt:lpstr>Cost Structure</vt:lpstr>
      <vt:lpstr>Testing your hypothesis </vt:lpstr>
      <vt:lpstr>Testing your hypothesis</vt:lpstr>
      <vt:lpstr>Break even point</vt:lpstr>
      <vt:lpstr>Break even point</vt:lpstr>
      <vt:lpstr>What to include?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Caroline Sanney</dc:creator>
  <cp:lastModifiedBy>David J. White</cp:lastModifiedBy>
  <cp:revision>135</cp:revision>
  <cp:lastPrinted>2015-04-29T16:26:38Z</cp:lastPrinted>
  <dcterms:created xsi:type="dcterms:W3CDTF">2011-08-23T17:45:39Z</dcterms:created>
  <dcterms:modified xsi:type="dcterms:W3CDTF">2019-11-05T21:25:27Z</dcterms:modified>
</cp:coreProperties>
</file>