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4"/>
  </p:sldMasterIdLst>
  <p:notesMasterIdLst>
    <p:notesMasterId r:id="rId52"/>
  </p:notesMasterIdLst>
  <p:sldIdLst>
    <p:sldId id="276" r:id="rId5"/>
    <p:sldId id="314" r:id="rId6"/>
    <p:sldId id="315" r:id="rId7"/>
    <p:sldId id="273" r:id="rId8"/>
    <p:sldId id="307" r:id="rId9"/>
    <p:sldId id="272" r:id="rId10"/>
    <p:sldId id="271" r:id="rId11"/>
    <p:sldId id="277" r:id="rId12"/>
    <p:sldId id="289" r:id="rId13"/>
    <p:sldId id="278" r:id="rId14"/>
    <p:sldId id="280" r:id="rId15"/>
    <p:sldId id="317" r:id="rId16"/>
    <p:sldId id="318" r:id="rId17"/>
    <p:sldId id="316" r:id="rId18"/>
    <p:sldId id="319" r:id="rId19"/>
    <p:sldId id="285" r:id="rId20"/>
    <p:sldId id="297" r:id="rId21"/>
    <p:sldId id="286" r:id="rId22"/>
    <p:sldId id="287" r:id="rId23"/>
    <p:sldId id="288" r:id="rId24"/>
    <p:sldId id="290" r:id="rId25"/>
    <p:sldId id="284" r:id="rId26"/>
    <p:sldId id="302" r:id="rId27"/>
    <p:sldId id="303" r:id="rId28"/>
    <p:sldId id="304" r:id="rId29"/>
    <p:sldId id="301" r:id="rId30"/>
    <p:sldId id="298" r:id="rId31"/>
    <p:sldId id="256" r:id="rId32"/>
    <p:sldId id="267" r:id="rId33"/>
    <p:sldId id="310" r:id="rId34"/>
    <p:sldId id="266" r:id="rId35"/>
    <p:sldId id="265" r:id="rId36"/>
    <p:sldId id="309" r:id="rId37"/>
    <p:sldId id="291" r:id="rId38"/>
    <p:sldId id="292" r:id="rId39"/>
    <p:sldId id="293" r:id="rId40"/>
    <p:sldId id="294" r:id="rId41"/>
    <p:sldId id="299" r:id="rId42"/>
    <p:sldId id="282" r:id="rId43"/>
    <p:sldId id="281" r:id="rId44"/>
    <p:sldId id="313" r:id="rId45"/>
    <p:sldId id="295" r:id="rId46"/>
    <p:sldId id="311" r:id="rId47"/>
    <p:sldId id="296" r:id="rId48"/>
    <p:sldId id="305" r:id="rId49"/>
    <p:sldId id="306" r:id="rId50"/>
    <p:sldId id="263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F0"/>
    <a:srgbClr val="7F7F7F"/>
    <a:srgbClr val="F4FCFE"/>
    <a:srgbClr val="00374C"/>
    <a:srgbClr val="AA1413"/>
    <a:srgbClr val="F23B3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A11AE-D348-42E4-BCB7-0D2414552A6B}" v="6" dt="2021-08-25T17:37:30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70612" autoAdjust="0"/>
  </p:normalViewPr>
  <p:slideViewPr>
    <p:cSldViewPr snapToGrid="0">
      <p:cViewPr varScale="1">
        <p:scale>
          <a:sx n="88" d="100"/>
          <a:sy n="88" d="100"/>
        </p:scale>
        <p:origin x="2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0C9AF-E12B-4349-BFDD-711AB3E7FC27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6EAE-6591-42B7-A80B-A82562450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6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nityfair.com/news/2019/09/netflixs-crazy-doomed-meeting-with-blockbuste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When Netflix launched in 1997, Blockbuster was the undisputed champion of the video rental industry. Between 1985 and 1992, the brick-and-mortar rental chain grew from its first location (in Dallas, Texas) to more than 2,800 locations around the world. </a:t>
            </a:r>
          </a:p>
          <a:p>
            <a:endParaRPr lang="en-US" b="0" i="0" dirty="0">
              <a:solidFill>
                <a:srgbClr val="111111"/>
              </a:solidFill>
              <a:effectLst/>
              <a:latin typeface="proxima-nova"/>
            </a:endParaRP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So by the time Netflix showed up on the scene with its video rental-by-mail service, it appeared to be a classic case of David vs. Goliath.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In fact, in the year 2000 –perhaps realizing that it’d be easier to fight alongside Blockbuster than against them – Netflix co-founder and CEO Reed Hastings approached Blockbuster’s then CEO, John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proxima-nova"/>
              </a:rPr>
              <a:t>Antioco</a:t>
            </a:r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, with a merger proposal:</a:t>
            </a:r>
          </a:p>
          <a:p>
            <a:pPr algn="l"/>
            <a:r>
              <a:rPr lang="en-US" b="1" i="0" dirty="0">
                <a:solidFill>
                  <a:srgbClr val="111111"/>
                </a:solidFill>
                <a:effectLst/>
                <a:latin typeface="proxima-nova"/>
              </a:rPr>
              <a:t>Hastings wanted $50 million for Netflix.</a:t>
            </a:r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 And as part of the deal, the Netflix team would run Blockbuster’s online brand.</a:t>
            </a:r>
          </a:p>
          <a:p>
            <a:pPr algn="l"/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Of course, that deal never materialized. Partly because </a:t>
            </a:r>
            <a:r>
              <a:rPr lang="en-US" b="0" i="0" u="none" strike="noStrike" dirty="0">
                <a:solidFill>
                  <a:srgbClr val="0A5BFF"/>
                </a:solidFill>
                <a:effectLst/>
                <a:latin typeface="proxima-nova"/>
                <a:hlinkClick r:id="rId3"/>
              </a:rPr>
              <a:t>Blockbuster laughed in Netflix’s face</a:t>
            </a:r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 when they met to discuss the deal.</a:t>
            </a:r>
          </a:p>
          <a:p>
            <a:endParaRPr lang="en-US" b="0" i="0" dirty="0">
              <a:solidFill>
                <a:srgbClr val="111111"/>
              </a:solidFill>
              <a:effectLst/>
              <a:latin typeface="proxima-nova"/>
            </a:endParaRPr>
          </a:p>
          <a:p>
            <a:r>
              <a:rPr lang="en-US" dirty="0"/>
              <a:t>https://www.drift.com/blog/netflix-vs-blockbuster/</a:t>
            </a:r>
            <a:r>
              <a:rPr lang="en-US" b="0" i="0" dirty="0">
                <a:solidFill>
                  <a:srgbClr val="111111"/>
                </a:solidFill>
                <a:effectLst/>
                <a:latin typeface="proxima-nova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66EAE-6591-42B7-A80B-A825624504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7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2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5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2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8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8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15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4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29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7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9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4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1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hyperlink" Target="https://filsalustri.wordpress.com/2010/03/07/persons-dolphins-and-margaret-somerville/" TargetMode="External"/><Relationship Id="rId7" Type="http://schemas.openxmlformats.org/officeDocument/2006/relationships/hyperlink" Target="https://commons.wikimedia.org/wiki/File:Kamchatka_Brown_Bear_near_Dvuhyurtochnoe_on_2015-07-23.pn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hyperlink" Target="http://www.flickr.com/photos/93963757@N05/8551937456/" TargetMode="External"/><Relationship Id="rId4" Type="http://schemas.openxmlformats.org/officeDocument/2006/relationships/image" Target="../media/image49.jpeg"/><Relationship Id="rId9" Type="http://schemas.openxmlformats.org/officeDocument/2006/relationships/hyperlink" Target="https://pxhere.com/en/photo/341318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40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A2F8-4741-4841-B192-83BD4020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021" y="23936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revolution has winners and losers...</a:t>
            </a:r>
          </a:p>
        </p:txBody>
      </p:sp>
      <p:pic>
        <p:nvPicPr>
          <p:cNvPr id="3" name="Picture 2" descr="Www, Icon, Website, World, Web, Upload, Internet, Link">
            <a:extLst>
              <a:ext uri="{FF2B5EF4-FFF2-40B4-BE49-F238E27FC236}">
                <a16:creationId xmlns:a16="http://schemas.microsoft.com/office/drawing/2014/main" id="{E4C1C03C-372D-43E5-A4FC-2407A073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3B285-2149-4991-9A90-E97C18AEA168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4145216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A2F8-4741-4841-B192-83BD4020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14" y="2847555"/>
            <a:ext cx="11059160" cy="132556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…those who are willing to evolve, historically are the winners.</a:t>
            </a:r>
          </a:p>
        </p:txBody>
      </p:sp>
      <p:pic>
        <p:nvPicPr>
          <p:cNvPr id="3" name="Picture 2" descr="Www, Icon, Website, World, Web, Upload, Internet, Link">
            <a:extLst>
              <a:ext uri="{FF2B5EF4-FFF2-40B4-BE49-F238E27FC236}">
                <a16:creationId xmlns:a16="http://schemas.microsoft.com/office/drawing/2014/main" id="{4AEA479F-291C-4215-8B5A-6ED21D3FF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5243B8-44F0-4E22-A628-4E9B9C38BBE3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27758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E0F32-AAC2-4F5E-BF58-3298F9F5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Tale of Netflix and Blockbuster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AF7334-32B7-4B69-8BC8-36FE0A85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040" y="2606511"/>
            <a:ext cx="11496821" cy="36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60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8759DA-3490-4104-AA97-08ED550BDB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0615" y="0"/>
            <a:ext cx="10550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0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EBBA7-EF87-4A24-AF5E-E0FD15A0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Perfecting the Past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1990s Blockbuster Video Store Commercial_360P">
            <a:hlinkClick r:id="" action="ppaction://media"/>
            <a:extLst>
              <a:ext uri="{FF2B5EF4-FFF2-40B4-BE49-F238E27FC236}">
                <a16:creationId xmlns:a16="http://schemas.microsoft.com/office/drawing/2014/main" id="{09045603-FA24-4F99-ABF2-027296391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B4B87-8AA6-4568-ACAA-618FFD60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Innovate today </a:t>
            </a:r>
            <a:b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compete tomorrow.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13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3401-AA9F-4D2C-9DA5-34B24A070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223" y="1669490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Revolutions</a:t>
            </a:r>
          </a:p>
        </p:txBody>
      </p:sp>
      <p:pic>
        <p:nvPicPr>
          <p:cNvPr id="13" name="Picture 12" descr="Www, Icon, Website, World, Web, Upload, Internet, Link">
            <a:extLst>
              <a:ext uri="{FF2B5EF4-FFF2-40B4-BE49-F238E27FC236}">
                <a16:creationId xmlns:a16="http://schemas.microsoft.com/office/drawing/2014/main" id="{0C254ED9-F00D-4B99-B943-2DC65AAF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3DEDC6-F009-405A-81D6-1EB5DCEA73E0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3265045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231D841-8373-420B-B43F-9DE2030A25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517" y="2406105"/>
            <a:ext cx="12192000" cy="260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53401-AA9F-4D2C-9DA5-34B24A0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Revolutions</a:t>
            </a:r>
          </a:p>
        </p:txBody>
      </p:sp>
      <p:pic>
        <p:nvPicPr>
          <p:cNvPr id="13" name="Picture 12" descr="Www, Icon, Website, World, Web, Upload, Internet, Link">
            <a:extLst>
              <a:ext uri="{FF2B5EF4-FFF2-40B4-BE49-F238E27FC236}">
                <a16:creationId xmlns:a16="http://schemas.microsoft.com/office/drawing/2014/main" id="{0C254ED9-F00D-4B99-B943-2DC65AAF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3DEDC6-F009-405A-81D6-1EB5DCEA73E0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9EDC0-9B1F-4907-8FE2-A1C0F90A6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EF7C429-080D-4359-84C8-18E2D1A69879}"/>
              </a:ext>
            </a:extLst>
          </p:cNvPr>
          <p:cNvSpPr txBox="1">
            <a:spLocks/>
          </p:cNvSpPr>
          <p:nvPr/>
        </p:nvSpPr>
        <p:spPr>
          <a:xfrm>
            <a:off x="1034969" y="4111625"/>
            <a:ext cx="2165431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BC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1FA31148-95FF-4AFC-99CA-CB3DA504AD68}"/>
              </a:ext>
            </a:extLst>
          </p:cNvPr>
          <p:cNvSpPr txBox="1">
            <a:spLocks/>
          </p:cNvSpPr>
          <p:nvPr/>
        </p:nvSpPr>
        <p:spPr>
          <a:xfrm>
            <a:off x="1622364" y="3856577"/>
            <a:ext cx="1725729" cy="25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60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894477-7F4E-41F6-9C70-38B226853A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993" y="2414269"/>
            <a:ext cx="12192000" cy="260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53401-AA9F-4D2C-9DA5-34B24A0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McFont" panose="02000603000000000000" pitchFamily="2" charset="0"/>
              </a:rPr>
              <a:t>Economic Revolutions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D3D1B1-A962-4D14-AC9F-C27904E3F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Www, Icon, Website, World, Web, Upload, Internet, Link">
            <a:extLst>
              <a:ext uri="{FF2B5EF4-FFF2-40B4-BE49-F238E27FC236}">
                <a16:creationId xmlns:a16="http://schemas.microsoft.com/office/drawing/2014/main" id="{02D198C4-B340-4326-8148-B92098939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E8FDE00-B863-4BDC-9B3D-8B5636FF71D5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94075216-D440-4E4B-8CAC-147CCEA367DB}"/>
              </a:ext>
            </a:extLst>
          </p:cNvPr>
          <p:cNvSpPr txBox="1">
            <a:spLocks/>
          </p:cNvSpPr>
          <p:nvPr/>
        </p:nvSpPr>
        <p:spPr>
          <a:xfrm>
            <a:off x="1034969" y="4111625"/>
            <a:ext cx="2165431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BC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B2022EDF-6B68-4E73-93C9-9F08CE6B01F6}"/>
              </a:ext>
            </a:extLst>
          </p:cNvPr>
          <p:cNvSpPr txBox="1">
            <a:spLocks/>
          </p:cNvSpPr>
          <p:nvPr/>
        </p:nvSpPr>
        <p:spPr>
          <a:xfrm>
            <a:off x="1622364" y="3856577"/>
            <a:ext cx="1725729" cy="25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26D48B98-9F19-4CDD-86DF-8A5A4D026D59}"/>
              </a:ext>
            </a:extLst>
          </p:cNvPr>
          <p:cNvSpPr txBox="1">
            <a:spLocks/>
          </p:cNvSpPr>
          <p:nvPr/>
        </p:nvSpPr>
        <p:spPr>
          <a:xfrm>
            <a:off x="4129594" y="4111625"/>
            <a:ext cx="2016564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-19th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CC07A9-83B6-4431-96D8-54A974D06784}"/>
              </a:ext>
            </a:extLst>
          </p:cNvPr>
          <p:cNvSpPr/>
          <p:nvPr/>
        </p:nvSpPr>
        <p:spPr>
          <a:xfrm>
            <a:off x="4327097" y="3862794"/>
            <a:ext cx="1572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02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CCB81E1-6B78-406E-8581-BFAC321CDA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986" y="2379355"/>
            <a:ext cx="12355659" cy="2635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53401-AA9F-4D2C-9DA5-34B24A07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McFont" panose="02000603000000000000" pitchFamily="2" charset="0"/>
              </a:rPr>
              <a:t>Economic Revolutions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67D8B1-64CE-435B-9A24-A8F1770FD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Www, Icon, Website, World, Web, Upload, Internet, Link">
            <a:extLst>
              <a:ext uri="{FF2B5EF4-FFF2-40B4-BE49-F238E27FC236}">
                <a16:creationId xmlns:a16="http://schemas.microsoft.com/office/drawing/2014/main" id="{8A0DC5BA-15CF-43D9-A801-00698006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0DF6EE-E188-4B89-85AD-07EEA1CB8E24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A7BECE31-3FAE-4B51-9A9C-938822945A72}"/>
              </a:ext>
            </a:extLst>
          </p:cNvPr>
          <p:cNvSpPr txBox="1">
            <a:spLocks/>
          </p:cNvSpPr>
          <p:nvPr/>
        </p:nvSpPr>
        <p:spPr>
          <a:xfrm>
            <a:off x="1034969" y="4111625"/>
            <a:ext cx="2165431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BC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3BBE7454-849A-47E5-8997-47C270EE939F}"/>
              </a:ext>
            </a:extLst>
          </p:cNvPr>
          <p:cNvSpPr txBox="1">
            <a:spLocks/>
          </p:cNvSpPr>
          <p:nvPr/>
        </p:nvSpPr>
        <p:spPr>
          <a:xfrm>
            <a:off x="1622364" y="3856577"/>
            <a:ext cx="1725729" cy="25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74FF7D5B-7772-4333-8962-0FA75225F69F}"/>
              </a:ext>
            </a:extLst>
          </p:cNvPr>
          <p:cNvSpPr txBox="1">
            <a:spLocks/>
          </p:cNvSpPr>
          <p:nvPr/>
        </p:nvSpPr>
        <p:spPr>
          <a:xfrm>
            <a:off x="4129594" y="4111625"/>
            <a:ext cx="2016564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-19th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6FC8E8-9E67-48E3-A111-57F8387DFB0A}"/>
              </a:ext>
            </a:extLst>
          </p:cNvPr>
          <p:cNvSpPr/>
          <p:nvPr/>
        </p:nvSpPr>
        <p:spPr>
          <a:xfrm>
            <a:off x="4327097" y="3862794"/>
            <a:ext cx="1572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B4434288-A6B5-46BC-8868-ED09307D865E}"/>
              </a:ext>
            </a:extLst>
          </p:cNvPr>
          <p:cNvSpPr txBox="1">
            <a:spLocks/>
          </p:cNvSpPr>
          <p:nvPr/>
        </p:nvSpPr>
        <p:spPr>
          <a:xfrm>
            <a:off x="6733415" y="4111625"/>
            <a:ext cx="2225390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Mid-20th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736379-D837-42C7-9D2F-C268976FAF91}"/>
              </a:ext>
            </a:extLst>
          </p:cNvPr>
          <p:cNvSpPr/>
          <p:nvPr/>
        </p:nvSpPr>
        <p:spPr>
          <a:xfrm>
            <a:off x="7019494" y="3852348"/>
            <a:ext cx="1725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7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AAC2-73C9-475C-8FC2-68FB9F5F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2A856F-6BAD-4061-8B3C-E150D00E8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6"/>
          <a:stretch/>
        </p:blipFill>
        <p:spPr>
          <a:xfrm>
            <a:off x="3771268" y="515292"/>
            <a:ext cx="4266357" cy="56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3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C213C1-0851-4915-866C-A7872A711632}"/>
              </a:ext>
            </a:extLst>
          </p:cNvPr>
          <p:cNvSpPr txBox="1"/>
          <p:nvPr/>
        </p:nvSpPr>
        <p:spPr>
          <a:xfrm>
            <a:off x="2419816" y="6508687"/>
            <a:ext cx="986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cFont" panose="02000603000000000000" pitchFamily="2" charset="0"/>
              </a:rPr>
              <a:t>https://www.forbes.com/sites/economaney/2013/03/01/the-biggest-story-of-our-lives-economic-revolution/#5f90e09c4e6d</a:t>
            </a:r>
          </a:p>
          <a:p>
            <a:endParaRPr lang="en-US" dirty="0"/>
          </a:p>
        </p:txBody>
      </p:sp>
      <p:pic>
        <p:nvPicPr>
          <p:cNvPr id="8" name="Content Placeholder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E2C5091-DEE0-49CC-A128-38433EEDD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986" y="2394857"/>
            <a:ext cx="12373986" cy="2639784"/>
          </a:xfr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CE410872-98D7-4646-B3D3-567E1682B64A}"/>
              </a:ext>
            </a:extLst>
          </p:cNvPr>
          <p:cNvSpPr txBox="1">
            <a:spLocks/>
          </p:cNvSpPr>
          <p:nvPr/>
        </p:nvSpPr>
        <p:spPr>
          <a:xfrm>
            <a:off x="1034969" y="4111625"/>
            <a:ext cx="2165431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BC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859CB384-0906-4BA4-831A-903B20180528}"/>
              </a:ext>
            </a:extLst>
          </p:cNvPr>
          <p:cNvSpPr txBox="1">
            <a:spLocks/>
          </p:cNvSpPr>
          <p:nvPr/>
        </p:nvSpPr>
        <p:spPr>
          <a:xfrm>
            <a:off x="4129594" y="4111625"/>
            <a:ext cx="2016564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-19th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7F718847-646E-42C7-A325-B897C820F5D8}"/>
              </a:ext>
            </a:extLst>
          </p:cNvPr>
          <p:cNvSpPr txBox="1">
            <a:spLocks/>
          </p:cNvSpPr>
          <p:nvPr/>
        </p:nvSpPr>
        <p:spPr>
          <a:xfrm>
            <a:off x="6733415" y="4111625"/>
            <a:ext cx="2225390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Mid-20th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6622F305-CB3A-460A-A787-68C155EF19B4}"/>
              </a:ext>
            </a:extLst>
          </p:cNvPr>
          <p:cNvSpPr txBox="1">
            <a:spLocks/>
          </p:cNvSpPr>
          <p:nvPr/>
        </p:nvSpPr>
        <p:spPr>
          <a:xfrm>
            <a:off x="9766393" y="4111625"/>
            <a:ext cx="1307005" cy="680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Www, Icon, Website, World, Web, Upload, Internet, Link">
            <a:extLst>
              <a:ext uri="{FF2B5EF4-FFF2-40B4-BE49-F238E27FC236}">
                <a16:creationId xmlns:a16="http://schemas.microsoft.com/office/drawing/2014/main" id="{463572E8-9E2B-475C-AEEA-C12FF8EC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4FE447-5095-419F-9221-52A0D2C3E6B1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01B26D4C-075A-45A0-89DE-472DF6905E02}"/>
              </a:ext>
            </a:extLst>
          </p:cNvPr>
          <p:cNvSpPr txBox="1">
            <a:spLocks/>
          </p:cNvSpPr>
          <p:nvPr/>
        </p:nvSpPr>
        <p:spPr>
          <a:xfrm>
            <a:off x="1622364" y="3856577"/>
            <a:ext cx="1725729" cy="25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7F7DBB-5D5D-456B-8E5F-F64C1830394C}"/>
              </a:ext>
            </a:extLst>
          </p:cNvPr>
          <p:cNvSpPr/>
          <p:nvPr/>
        </p:nvSpPr>
        <p:spPr>
          <a:xfrm>
            <a:off x="4327097" y="3862794"/>
            <a:ext cx="15728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33F41F-0B99-42A7-899E-00E117C54C73}"/>
              </a:ext>
            </a:extLst>
          </p:cNvPr>
          <p:cNvSpPr/>
          <p:nvPr/>
        </p:nvSpPr>
        <p:spPr>
          <a:xfrm>
            <a:off x="7019494" y="3852348"/>
            <a:ext cx="17257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Revolution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5E47A-421A-4427-8178-6B44420A6B9D}"/>
              </a:ext>
            </a:extLst>
          </p:cNvPr>
          <p:cNvSpPr/>
          <p:nvPr/>
        </p:nvSpPr>
        <p:spPr>
          <a:xfrm>
            <a:off x="9562377" y="3860814"/>
            <a:ext cx="1895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AE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 Revolution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39DFF7-05DA-4E63-9918-6EE8B7813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7A2D98-F84D-4C37-A5C7-ECFEF374534A}"/>
              </a:ext>
            </a:extLst>
          </p:cNvPr>
          <p:cNvSpPr txBox="1">
            <a:spLocks/>
          </p:cNvSpPr>
          <p:nvPr/>
        </p:nvSpPr>
        <p:spPr>
          <a:xfrm>
            <a:off x="838200" y="415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latin typeface="McFont" panose="02000603000000000000" pitchFamily="2" charset="0"/>
              </a:rPr>
              <a:t>Economic Revolutions</a:t>
            </a:r>
          </a:p>
        </p:txBody>
      </p:sp>
    </p:spTree>
    <p:extLst>
      <p:ext uri="{BB962C8B-B14F-4D97-AF65-F5344CB8AC3E}">
        <p14:creationId xmlns:p14="http://schemas.microsoft.com/office/powerpoint/2010/main" val="295094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0A91D33B-2E9A-4045-846F-B881B2DA7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312" y="961812"/>
            <a:ext cx="6618775" cy="49309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37CB71-7EC3-4023-ACE3-A3BBDD2F3D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" y="1390"/>
            <a:ext cx="2013557" cy="6855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FE835-D49B-462F-B518-DAD974A4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00AEF0"/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Maslow’s</a:t>
            </a:r>
            <a:b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b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Needs</a:t>
            </a:r>
          </a:p>
        </p:txBody>
      </p:sp>
    </p:spTree>
    <p:extLst>
      <p:ext uri="{BB962C8B-B14F-4D97-AF65-F5344CB8AC3E}">
        <p14:creationId xmlns:p14="http://schemas.microsoft.com/office/powerpoint/2010/main" val="18410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7A12B64-F21C-4A0C-9C9A-30072AE7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105" y="-721658"/>
            <a:ext cx="12192000" cy="6858000"/>
          </a:xfrm>
          <a:prstGeom prst="rect">
            <a:avLst/>
          </a:prstGeom>
        </p:spPr>
      </p:pic>
      <p:pic>
        <p:nvPicPr>
          <p:cNvPr id="17" name="Picture 16" descr="Www, Icon, Website, World, Web, Upload, Internet, Link">
            <a:extLst>
              <a:ext uri="{FF2B5EF4-FFF2-40B4-BE49-F238E27FC236}">
                <a16:creationId xmlns:a16="http://schemas.microsoft.com/office/drawing/2014/main" id="{F7A52867-0D10-45F5-BF57-1F491993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F4603-3F58-4C5A-8A6B-8389DC5D4CEB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13352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7A12B64-F21C-4A0C-9C9A-30072AE7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105" y="-721658"/>
            <a:ext cx="12192000" cy="6858000"/>
          </a:xfrm>
          <a:prstGeom prst="rect">
            <a:avLst/>
          </a:prstGeom>
        </p:spPr>
      </p:pic>
      <p:pic>
        <p:nvPicPr>
          <p:cNvPr id="17" name="Picture 16" descr="Www, Icon, Website, World, Web, Upload, Internet, Link">
            <a:extLst>
              <a:ext uri="{FF2B5EF4-FFF2-40B4-BE49-F238E27FC236}">
                <a16:creationId xmlns:a16="http://schemas.microsoft.com/office/drawing/2014/main" id="{F7A52867-0D10-45F5-BF57-1F491993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F4603-3F58-4C5A-8A6B-8389DC5D4CEB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4" name="Picture 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35C5B07-7E90-4A53-B17F-2E0DAB7C7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7920" y="-721658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629FDE-F85F-41A6-B91C-B20634C95639}"/>
              </a:ext>
            </a:extLst>
          </p:cNvPr>
          <p:cNvSpPr txBox="1"/>
          <p:nvPr/>
        </p:nvSpPr>
        <p:spPr>
          <a:xfrm>
            <a:off x="1804988" y="5414965"/>
            <a:ext cx="202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Needs</a:t>
            </a:r>
          </a:p>
        </p:txBody>
      </p:sp>
    </p:spTree>
    <p:extLst>
      <p:ext uri="{BB962C8B-B14F-4D97-AF65-F5344CB8AC3E}">
        <p14:creationId xmlns:p14="http://schemas.microsoft.com/office/powerpoint/2010/main" val="23279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sky&#10;&#10;Description generated with high confidence">
            <a:extLst>
              <a:ext uri="{FF2B5EF4-FFF2-40B4-BE49-F238E27FC236}">
                <a16:creationId xmlns:a16="http://schemas.microsoft.com/office/drawing/2014/main" id="{BA50B4B4-7280-4774-A0BB-F74C251F7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105" y="-721658"/>
            <a:ext cx="12192000" cy="6858000"/>
          </a:xfrm>
          <a:prstGeom prst="rect">
            <a:avLst/>
          </a:prstGeom>
        </p:spPr>
      </p:pic>
      <p:pic>
        <p:nvPicPr>
          <p:cNvPr id="17" name="Picture 16" descr="Www, Icon, Website, World, Web, Upload, Internet, Link">
            <a:extLst>
              <a:ext uri="{FF2B5EF4-FFF2-40B4-BE49-F238E27FC236}">
                <a16:creationId xmlns:a16="http://schemas.microsoft.com/office/drawing/2014/main" id="{F7A52867-0D10-45F5-BF57-1F491993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F4603-3F58-4C5A-8A6B-8389DC5D4CEB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7257E2-6755-4700-A53E-0B99F145681A}"/>
              </a:ext>
            </a:extLst>
          </p:cNvPr>
          <p:cNvSpPr txBox="1"/>
          <p:nvPr/>
        </p:nvSpPr>
        <p:spPr>
          <a:xfrm>
            <a:off x="1804988" y="5414965"/>
            <a:ext cx="202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Needs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2C1F0-C6DF-4672-AF0A-BA62EC606D0B}"/>
              </a:ext>
            </a:extLst>
          </p:cNvPr>
          <p:cNvSpPr txBox="1"/>
          <p:nvPr/>
        </p:nvSpPr>
        <p:spPr>
          <a:xfrm>
            <a:off x="2965914" y="4724366"/>
            <a:ext cx="2709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&amp; Psychological Needs</a:t>
            </a:r>
          </a:p>
        </p:txBody>
      </p:sp>
    </p:spTree>
    <p:extLst>
      <p:ext uri="{BB962C8B-B14F-4D97-AF65-F5344CB8AC3E}">
        <p14:creationId xmlns:p14="http://schemas.microsoft.com/office/powerpoint/2010/main" val="178378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sky, clock&#10;&#10;Description generated with very high confidence">
            <a:extLst>
              <a:ext uri="{FF2B5EF4-FFF2-40B4-BE49-F238E27FC236}">
                <a16:creationId xmlns:a16="http://schemas.microsoft.com/office/drawing/2014/main" id="{973B68FA-9F40-405B-93A8-4E7D5028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105" y="-701669"/>
            <a:ext cx="12192000" cy="6858000"/>
          </a:xfrm>
          <a:prstGeom prst="rect">
            <a:avLst/>
          </a:prstGeom>
        </p:spPr>
      </p:pic>
      <p:pic>
        <p:nvPicPr>
          <p:cNvPr id="17" name="Picture 16" descr="Www, Icon, Website, World, Web, Upload, Internet, Link">
            <a:extLst>
              <a:ext uri="{FF2B5EF4-FFF2-40B4-BE49-F238E27FC236}">
                <a16:creationId xmlns:a16="http://schemas.microsoft.com/office/drawing/2014/main" id="{F7A52867-0D10-45F5-BF57-1F491993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F4603-3F58-4C5A-8A6B-8389DC5D4CEB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A1431-89EF-4195-A42C-48BF927273EC}"/>
              </a:ext>
            </a:extLst>
          </p:cNvPr>
          <p:cNvSpPr txBox="1"/>
          <p:nvPr/>
        </p:nvSpPr>
        <p:spPr>
          <a:xfrm>
            <a:off x="1804988" y="5414965"/>
            <a:ext cx="202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Needs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FBA4A-2553-466D-8F57-A4E7F05628D1}"/>
              </a:ext>
            </a:extLst>
          </p:cNvPr>
          <p:cNvSpPr txBox="1"/>
          <p:nvPr/>
        </p:nvSpPr>
        <p:spPr>
          <a:xfrm>
            <a:off x="2965914" y="4724366"/>
            <a:ext cx="2709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&amp; Psychological Needs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84FF2-1D45-4DD6-BB88-30560DACAC39}"/>
              </a:ext>
            </a:extLst>
          </p:cNvPr>
          <p:cNvSpPr txBox="1"/>
          <p:nvPr/>
        </p:nvSpPr>
        <p:spPr>
          <a:xfrm>
            <a:off x="4754240" y="4023483"/>
            <a:ext cx="3152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Needs</a:t>
            </a:r>
          </a:p>
        </p:txBody>
      </p:sp>
    </p:spTree>
    <p:extLst>
      <p:ext uri="{BB962C8B-B14F-4D97-AF65-F5344CB8AC3E}">
        <p14:creationId xmlns:p14="http://schemas.microsoft.com/office/powerpoint/2010/main" val="42820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1E3EA501-553E-4CEE-BAEE-382BCCAA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105" y="-721658"/>
            <a:ext cx="12192000" cy="6858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7" name="Picture 16" descr="Www, Icon, Website, World, Web, Upload, Internet, Link">
            <a:extLst>
              <a:ext uri="{FF2B5EF4-FFF2-40B4-BE49-F238E27FC236}">
                <a16:creationId xmlns:a16="http://schemas.microsoft.com/office/drawing/2014/main" id="{F7A52867-0D10-45F5-BF57-1F491993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4FF4603-3F58-4C5A-8A6B-8389DC5D4CEB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17C8CB-E406-40EA-8F7A-83C57277E973}"/>
              </a:ext>
            </a:extLst>
          </p:cNvPr>
          <p:cNvSpPr txBox="1"/>
          <p:nvPr/>
        </p:nvSpPr>
        <p:spPr>
          <a:xfrm>
            <a:off x="1804988" y="5414965"/>
            <a:ext cx="202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Needs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5B7E1B-5469-4D74-8027-1AFBE4800211}"/>
              </a:ext>
            </a:extLst>
          </p:cNvPr>
          <p:cNvSpPr txBox="1"/>
          <p:nvPr/>
        </p:nvSpPr>
        <p:spPr>
          <a:xfrm>
            <a:off x="2965914" y="4724366"/>
            <a:ext cx="2709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&amp; Psychological Needs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10FAA-BA8C-4EF2-BE34-C3B9B47D70B0}"/>
              </a:ext>
            </a:extLst>
          </p:cNvPr>
          <p:cNvSpPr txBox="1"/>
          <p:nvPr/>
        </p:nvSpPr>
        <p:spPr>
          <a:xfrm>
            <a:off x="4754240" y="4023483"/>
            <a:ext cx="3152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Needs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0422BD-F4C5-493A-AC0E-5FE7351BF4B7}"/>
              </a:ext>
            </a:extLst>
          </p:cNvPr>
          <p:cNvSpPr txBox="1"/>
          <p:nvPr/>
        </p:nvSpPr>
        <p:spPr>
          <a:xfrm>
            <a:off x="6286273" y="3199565"/>
            <a:ext cx="4546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37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and Self-Fulfillment Needs</a:t>
            </a:r>
          </a:p>
        </p:txBody>
      </p:sp>
    </p:spTree>
    <p:extLst>
      <p:ext uri="{BB962C8B-B14F-4D97-AF65-F5344CB8AC3E}">
        <p14:creationId xmlns:p14="http://schemas.microsoft.com/office/powerpoint/2010/main" val="2145026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ww, Icon, Website, World, Web, Upload, Internet, Link">
            <a:extLst>
              <a:ext uri="{FF2B5EF4-FFF2-40B4-BE49-F238E27FC236}">
                <a16:creationId xmlns:a16="http://schemas.microsoft.com/office/drawing/2014/main" id="{EBE91B59-4058-46A8-96BC-47D960A7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B08420-5877-40DD-9A1B-5D33215C1A25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1876-A9E0-4147-BB2E-9EC8C1C73FF9}"/>
              </a:ext>
            </a:extLst>
          </p:cNvPr>
          <p:cNvSpPr txBox="1"/>
          <p:nvPr/>
        </p:nvSpPr>
        <p:spPr>
          <a:xfrm>
            <a:off x="4776281" y="564204"/>
            <a:ext cx="74157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is a Social Enterprise?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A company that has a market solution to a social problem. </a:t>
            </a:r>
          </a:p>
        </p:txBody>
      </p:sp>
    </p:spTree>
    <p:extLst>
      <p:ext uri="{BB962C8B-B14F-4D97-AF65-F5344CB8AC3E}">
        <p14:creationId xmlns:p14="http://schemas.microsoft.com/office/powerpoint/2010/main" val="121567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ww, Icon, Website, World, Web, Upload, Internet, Link">
            <a:extLst>
              <a:ext uri="{FF2B5EF4-FFF2-40B4-BE49-F238E27FC236}">
                <a16:creationId xmlns:a16="http://schemas.microsoft.com/office/drawing/2014/main" id="{24511240-A98C-4AC0-8100-3429529F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E86DB8-C615-4F23-A0FB-9593C3583E76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4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AB939B-4600-4B05-BD61-5C98A1B588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310" y="-956408"/>
            <a:ext cx="9333379" cy="7212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016449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ww, Icon, Website, World, Web, Upload, Internet, Link">
            <a:extLst>
              <a:ext uri="{FF2B5EF4-FFF2-40B4-BE49-F238E27FC236}">
                <a16:creationId xmlns:a16="http://schemas.microsoft.com/office/drawing/2014/main" id="{EBE91B59-4058-46A8-96BC-47D960A7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B08420-5877-40DD-9A1B-5D33215C1A25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5" name="Content Placeholder 4" descr="A close up of a sign&#10;&#10;Description generated with high confidence">
            <a:extLst>
              <a:ext uri="{FF2B5EF4-FFF2-40B4-BE49-F238E27FC236}">
                <a16:creationId xmlns:a16="http://schemas.microsoft.com/office/drawing/2014/main" id="{EB8051CC-6C54-40C0-9C91-8B9FCDB78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107" y="-1442126"/>
            <a:ext cx="10021420" cy="7743825"/>
          </a:xfr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6932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AAC2-73C9-475C-8FC2-68FB9F5F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2A856F-6BAD-4061-8B3C-E150D00E8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" b="-1171"/>
          <a:stretch/>
        </p:blipFill>
        <p:spPr>
          <a:xfrm>
            <a:off x="4304248" y="1168307"/>
            <a:ext cx="3500148" cy="473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0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ww, Icon, Website, World, Web, Upload, Internet, Link">
            <a:extLst>
              <a:ext uri="{FF2B5EF4-FFF2-40B4-BE49-F238E27FC236}">
                <a16:creationId xmlns:a16="http://schemas.microsoft.com/office/drawing/2014/main" id="{EBE91B59-4058-46A8-96BC-47D960A7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B08420-5877-40DD-9A1B-5D33215C1A25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1876-A9E0-4147-BB2E-9EC8C1C73FF9}"/>
              </a:ext>
            </a:extLst>
          </p:cNvPr>
          <p:cNvSpPr txBox="1"/>
          <p:nvPr/>
        </p:nvSpPr>
        <p:spPr>
          <a:xfrm>
            <a:off x="690664" y="573932"/>
            <a:ext cx="10966315" cy="2800767"/>
          </a:xfrm>
          <a:prstGeom prst="rect">
            <a:avLst/>
          </a:prstGeom>
          <a:solidFill>
            <a:srgbClr val="00AEF0">
              <a:alpha val="43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Corporate social responsibility refers to a private business who self-regulates its business practices in relation to people, planet, and profits, also known as a triple bottom line. </a:t>
            </a:r>
          </a:p>
        </p:txBody>
      </p:sp>
    </p:spTree>
    <p:extLst>
      <p:ext uri="{BB962C8B-B14F-4D97-AF65-F5344CB8AC3E}">
        <p14:creationId xmlns:p14="http://schemas.microsoft.com/office/powerpoint/2010/main" val="8600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3C8D-CFEE-4567-95A7-ADDDFF3A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blackboard sign on a wall&#10;&#10;Description generated with high confidence">
            <a:extLst>
              <a:ext uri="{FF2B5EF4-FFF2-40B4-BE49-F238E27FC236}">
                <a16:creationId xmlns:a16="http://schemas.microsoft.com/office/drawing/2014/main" id="{A26AB0CC-694F-4627-97F3-F487CED7D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448" y="205154"/>
            <a:ext cx="6488723" cy="6488723"/>
          </a:xfrm>
        </p:spPr>
      </p:pic>
    </p:spTree>
    <p:extLst>
      <p:ext uri="{BB962C8B-B14F-4D97-AF65-F5344CB8AC3E}">
        <p14:creationId xmlns:p14="http://schemas.microsoft.com/office/powerpoint/2010/main" val="2054455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ww, Icon, Website, World, Web, Upload, Internet, Link">
            <a:extLst>
              <a:ext uri="{FF2B5EF4-FFF2-40B4-BE49-F238E27FC236}">
                <a16:creationId xmlns:a16="http://schemas.microsoft.com/office/drawing/2014/main" id="{8F2D1E75-9404-4587-9B09-5088E3CE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47A82-8124-4E10-8AC3-A8C3688A7EFA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7" name="Picture 6" descr="A picture containing graphics, game&#10;&#10;Description automatically generated">
            <a:extLst>
              <a:ext uri="{FF2B5EF4-FFF2-40B4-BE49-F238E27FC236}">
                <a16:creationId xmlns:a16="http://schemas.microsoft.com/office/drawing/2014/main" id="{078A934C-F311-4EF7-AEE9-7E8F66CE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43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883A5-408F-4CBF-B923-BAAD787E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577" y="273720"/>
            <a:ext cx="4015082" cy="3056668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SICs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Www, Icon, Website, World, Web, Upload, Internet, Link">
            <a:extLst>
              <a:ext uri="{FF2B5EF4-FFF2-40B4-BE49-F238E27FC236}">
                <a16:creationId xmlns:a16="http://schemas.microsoft.com/office/drawing/2014/main" id="{AAEA7737-8FED-42C3-BCD1-6D273FDD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C2A41-7C32-41B1-9AAA-91D5C3887408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1537654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1ED1-7AA2-4240-8FBB-F25C63EA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sign&#10;&#10;Description generated with high confidence">
            <a:extLst>
              <a:ext uri="{FF2B5EF4-FFF2-40B4-BE49-F238E27FC236}">
                <a16:creationId xmlns:a16="http://schemas.microsoft.com/office/drawing/2014/main" id="{B1A5248A-DD41-4A5D-89C2-F66EDBFE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7162" y="488950"/>
            <a:ext cx="6115757" cy="3440113"/>
          </a:xfrm>
        </p:spPr>
      </p:pic>
    </p:spTree>
    <p:extLst>
      <p:ext uri="{BB962C8B-B14F-4D97-AF65-F5344CB8AC3E}">
        <p14:creationId xmlns:p14="http://schemas.microsoft.com/office/powerpoint/2010/main" val="2996159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1ED1-7AA2-4240-8FBB-F25C63EA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sign&#10;&#10;Description generated with high confidence">
            <a:extLst>
              <a:ext uri="{FF2B5EF4-FFF2-40B4-BE49-F238E27FC236}">
                <a16:creationId xmlns:a16="http://schemas.microsoft.com/office/drawing/2014/main" id="{B1A5248A-DD41-4A5D-89C2-F66EDBFE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7162" y="488950"/>
            <a:ext cx="6115757" cy="3440113"/>
          </a:xfrm>
        </p:spPr>
      </p:pic>
      <p:pic>
        <p:nvPicPr>
          <p:cNvPr id="6" name="Picture 5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7176A140-43A7-4FEB-BE1C-D1D9AAD14D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15" y="365125"/>
            <a:ext cx="6397948" cy="3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85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1ED1-7AA2-4240-8FBB-F25C63EA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sign&#10;&#10;Description generated with high confidence">
            <a:extLst>
              <a:ext uri="{FF2B5EF4-FFF2-40B4-BE49-F238E27FC236}">
                <a16:creationId xmlns:a16="http://schemas.microsoft.com/office/drawing/2014/main" id="{B1A5248A-DD41-4A5D-89C2-F66EDBFE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7162" y="488950"/>
            <a:ext cx="6115757" cy="344011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446AE-AD90-4888-82B6-5755F62B1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8" y="4420938"/>
            <a:ext cx="571500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0EC5102F-51F3-4E49-A72D-B46DBC1755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15" y="365125"/>
            <a:ext cx="6397948" cy="3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51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1ED1-7AA2-4240-8FBB-F25C63EA5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sign&#10;&#10;Description generated with high confidence">
            <a:extLst>
              <a:ext uri="{FF2B5EF4-FFF2-40B4-BE49-F238E27FC236}">
                <a16:creationId xmlns:a16="http://schemas.microsoft.com/office/drawing/2014/main" id="{B1A5248A-DD41-4A5D-89C2-F66EDBFE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7162" y="488950"/>
            <a:ext cx="6115757" cy="344011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446AE-AD90-4888-82B6-5755F62B1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038" y="4420938"/>
            <a:ext cx="571500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30DDE69-9C1D-43E9-B78C-0D8F8C903F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4345184"/>
            <a:ext cx="2309813" cy="2309813"/>
          </a:xfrm>
          <a:prstGeom prst="rect">
            <a:avLst/>
          </a:prstGeom>
        </p:spPr>
      </p:pic>
      <p:pic>
        <p:nvPicPr>
          <p:cNvPr id="8" name="Picture 7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E80AC9BD-66D2-4053-902A-49881974A4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15" y="365125"/>
            <a:ext cx="6397948" cy="35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6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ww, Icon, Website, World, Web, Upload, Internet, Link">
            <a:extLst>
              <a:ext uri="{FF2B5EF4-FFF2-40B4-BE49-F238E27FC236}">
                <a16:creationId xmlns:a16="http://schemas.microsoft.com/office/drawing/2014/main" id="{F6EBB362-659B-4E0E-AFEF-122CE46F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60EE31-A7A5-4D9D-B47C-C5D65851CAE6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5204E2-1CEB-43A5-8236-F784FC3E8E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990" y="699135"/>
            <a:ext cx="5442826" cy="54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92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DAF67-2292-4321-9847-3F08C4B3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water&#10;&#10;Description generated with high confidence">
            <a:extLst>
              <a:ext uri="{FF2B5EF4-FFF2-40B4-BE49-F238E27FC236}">
                <a16:creationId xmlns:a16="http://schemas.microsoft.com/office/drawing/2014/main" id="{14A0F6B8-AB10-4E49-BFD5-22AC94497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10" y="555485"/>
            <a:ext cx="8277464" cy="55183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67084-8617-42ED-AB6C-DED8932A8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976312"/>
            <a:ext cx="2443163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Www, Icon, Website, World, Web, Upload, Internet, Link">
            <a:extLst>
              <a:ext uri="{FF2B5EF4-FFF2-40B4-BE49-F238E27FC236}">
                <a16:creationId xmlns:a16="http://schemas.microsoft.com/office/drawing/2014/main" id="{B86A8B87-C9A1-4985-9F6F-E5AE1AA1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4846535-AC21-4C91-AC5F-0EB9EC8282AA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mark@redeyecoffee.org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EF0F7A-2329-4111-A946-15A8FC78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picture containing text, person, newspaper&#10;&#10;Description generated with high confidence">
            <a:extLst>
              <a:ext uri="{FF2B5EF4-FFF2-40B4-BE49-F238E27FC236}">
                <a16:creationId xmlns:a16="http://schemas.microsoft.com/office/drawing/2014/main" id="{0A07F6AB-6B2E-489D-A72F-B46E95B98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812" y="365125"/>
            <a:ext cx="4782670" cy="6800662"/>
          </a:xfrm>
          <a:prstGeom prst="rect">
            <a:avLst/>
          </a:prstGeom>
        </p:spPr>
      </p:pic>
      <p:pic>
        <p:nvPicPr>
          <p:cNvPr id="8" name="Picture 7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A8C8CED9-2C71-4A45-B80C-EEAD5265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8" y="2159000"/>
            <a:ext cx="10173072" cy="3130176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generated with high confidence">
            <a:extLst>
              <a:ext uri="{FF2B5EF4-FFF2-40B4-BE49-F238E27FC236}">
                <a16:creationId xmlns:a16="http://schemas.microsoft.com/office/drawing/2014/main" id="{4A13C221-1621-478F-B401-083BBD030A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856" y="219096"/>
            <a:ext cx="5325215" cy="7919985"/>
          </a:xfrm>
          <a:prstGeom prst="rect">
            <a:avLst/>
          </a:prstGeom>
        </p:spPr>
      </p:pic>
      <p:pic>
        <p:nvPicPr>
          <p:cNvPr id="12" name="Picture 11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2EADD57D-719E-4494-894D-8ED1C7478A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29" y="-62753"/>
            <a:ext cx="5044916" cy="6858000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generated with high confidence">
            <a:extLst>
              <a:ext uri="{FF2B5EF4-FFF2-40B4-BE49-F238E27FC236}">
                <a16:creationId xmlns:a16="http://schemas.microsoft.com/office/drawing/2014/main" id="{866EFC6A-9CAE-4155-92CF-54AA07FEA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104" y="307787"/>
            <a:ext cx="5095494" cy="6858000"/>
          </a:xfrm>
          <a:prstGeom prst="rect">
            <a:avLst/>
          </a:prstGeom>
        </p:spPr>
      </p:pic>
      <p:pic>
        <p:nvPicPr>
          <p:cNvPr id="16" name="Picture 15" descr="A close up of a bicycle&#10;&#10;Description generated with high confidence">
            <a:extLst>
              <a:ext uri="{FF2B5EF4-FFF2-40B4-BE49-F238E27FC236}">
                <a16:creationId xmlns:a16="http://schemas.microsoft.com/office/drawing/2014/main" id="{A4FA24DC-F333-4386-B029-760DAAF00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1440" y="-758306"/>
            <a:ext cx="12283440" cy="166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81B4-2E89-47FA-900D-656E2FB7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3BA091-5E2E-479C-8B57-B9F0FA664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06" y="535623"/>
            <a:ext cx="8127207" cy="5418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3766B-0D14-4FEB-AD28-6B6F2E0F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49" y="1027906"/>
            <a:ext cx="2188051" cy="21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53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75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1" name="Group 77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262" name="Rectangle 78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79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4" name="Rectangle 81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871B5-AA17-40B9-93C5-3879EF45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974089"/>
            <a:ext cx="3785384" cy="3406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the difference?</a:t>
            </a:r>
          </a:p>
        </p:txBody>
      </p:sp>
      <p:pic>
        <p:nvPicPr>
          <p:cNvPr id="7" name="Picture 6" descr="A dolphin jumping out of the water&#10;&#10;Description automatically generated">
            <a:extLst>
              <a:ext uri="{FF2B5EF4-FFF2-40B4-BE49-F238E27FC236}">
                <a16:creationId xmlns:a16="http://schemas.microsoft.com/office/drawing/2014/main" id="{24E075FC-3E2A-4A63-8B8A-C42AE44117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5"/>
          <a:stretch/>
        </p:blipFill>
        <p:spPr>
          <a:xfrm>
            <a:off x="5942470" y="382739"/>
            <a:ext cx="2743199" cy="2842298"/>
          </a:xfrm>
          <a:prstGeom prst="rect">
            <a:avLst/>
          </a:prstGeom>
          <a:ln w="28575">
            <a:noFill/>
          </a:ln>
        </p:spPr>
      </p:pic>
      <p:grpSp>
        <p:nvGrpSpPr>
          <p:cNvPr id="26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66" name="Freeform: Shape 8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8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8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8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8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AA5B996-09AE-4829-A838-BFDEB64FA7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895606" y="382740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271" name="Oval 90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2" name="Oval 92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1BAF5A-C1ED-4AB4-A76B-9244FBD389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-3"/>
          <a:stretch/>
        </p:blipFill>
        <p:spPr>
          <a:xfrm>
            <a:off x="5942470" y="3390753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AF0B2-4BD9-4CD0-AFDC-F2B6B0C18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337357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F981A0-7B03-4A2B-9E70-F18868238924}"/>
              </a:ext>
            </a:extLst>
          </p:cNvPr>
          <p:cNvSpPr txBox="1">
            <a:spLocks/>
          </p:cNvSpPr>
          <p:nvPr/>
        </p:nvSpPr>
        <p:spPr>
          <a:xfrm>
            <a:off x="727393" y="463550"/>
            <a:ext cx="10553699" cy="15954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start a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236FE79-3599-4F12-A922-ADA53273EF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271" y="647050"/>
            <a:ext cx="7200340" cy="55638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5" descr="Www, Icon, Website, World, Web, Upload, Internet, Link">
            <a:extLst>
              <a:ext uri="{FF2B5EF4-FFF2-40B4-BE49-F238E27FC236}">
                <a16:creationId xmlns:a16="http://schemas.microsoft.com/office/drawing/2014/main" id="{0CB3FC03-BC6E-428A-9954-7972CD64C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256D9A-70F0-4E84-B1CE-5780BD6AFC9A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1817820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stainable Development Goals | National Geographic Society">
            <a:extLst>
              <a:ext uri="{FF2B5EF4-FFF2-40B4-BE49-F238E27FC236}">
                <a16:creationId xmlns:a16="http://schemas.microsoft.com/office/drawing/2014/main" id="{A0E1B776-E73D-4407-AD79-19F07082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46646"/>
            <a:ext cx="12309987" cy="870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625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D299-83AC-4B08-9015-90FBA8E36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Www, Icon, Website, World, Web, Upload, Internet, Link">
            <a:extLst>
              <a:ext uri="{FF2B5EF4-FFF2-40B4-BE49-F238E27FC236}">
                <a16:creationId xmlns:a16="http://schemas.microsoft.com/office/drawing/2014/main" id="{8F2D1E75-9404-4587-9B09-5088E3CE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C47A82-8124-4E10-8AC3-A8C3688A7EFA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7" name="Content Placeholder 6" descr="A picture containing graphics, game&#10;&#10;Description automatically generated">
            <a:extLst>
              <a:ext uri="{FF2B5EF4-FFF2-40B4-BE49-F238E27FC236}">
                <a16:creationId xmlns:a16="http://schemas.microsoft.com/office/drawing/2014/main" id="{A56E31C7-4969-41D0-851E-43BEAF755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49183" y="204281"/>
            <a:ext cx="6575898" cy="6575898"/>
          </a:xfrm>
        </p:spPr>
      </p:pic>
    </p:spTree>
    <p:extLst>
      <p:ext uri="{BB962C8B-B14F-4D97-AF65-F5344CB8AC3E}">
        <p14:creationId xmlns:p14="http://schemas.microsoft.com/office/powerpoint/2010/main" val="3477519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A2F8-4741-4841-B192-83BD4020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335371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triple bottom line is the best way to grow your financial bottom line in the future…</a:t>
            </a:r>
          </a:p>
        </p:txBody>
      </p:sp>
      <p:pic>
        <p:nvPicPr>
          <p:cNvPr id="3" name="Picture 2" descr="Www, Icon, Website, World, Web, Upload, Internet, Link">
            <a:extLst>
              <a:ext uri="{FF2B5EF4-FFF2-40B4-BE49-F238E27FC236}">
                <a16:creationId xmlns:a16="http://schemas.microsoft.com/office/drawing/2014/main" id="{E4C1C03C-372D-43E5-A4FC-2407A073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3B285-2149-4991-9A90-E97C18AEA168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705657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A2F8-4741-4841-B192-83BD4020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335371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if you are not evolving, I can guarantee you that there are entrepreneurs who are.</a:t>
            </a:r>
          </a:p>
        </p:txBody>
      </p:sp>
      <p:pic>
        <p:nvPicPr>
          <p:cNvPr id="3" name="Picture 2" descr="Www, Icon, Website, World, Web, Upload, Internet, Link">
            <a:extLst>
              <a:ext uri="{FF2B5EF4-FFF2-40B4-BE49-F238E27FC236}">
                <a16:creationId xmlns:a16="http://schemas.microsoft.com/office/drawing/2014/main" id="{E4C1C03C-372D-43E5-A4FC-2407A073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3B285-2149-4991-9A90-E97C18AEA168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45061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1AB32DD-6E85-45BF-8948-B0BF21F17B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309" y="2096137"/>
            <a:ext cx="856932" cy="856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AB7AEB-77D5-4F53-BE75-F748FC73765C}"/>
              </a:ext>
            </a:extLst>
          </p:cNvPr>
          <p:cNvSpPr txBox="1"/>
          <p:nvPr/>
        </p:nvSpPr>
        <p:spPr>
          <a:xfrm>
            <a:off x="8879840" y="2552959"/>
            <a:ext cx="22557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Mark McNees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Www, Icon, Website, World, Web, Upload, Internet, Link">
            <a:extLst>
              <a:ext uri="{FF2B5EF4-FFF2-40B4-BE49-F238E27FC236}">
                <a16:creationId xmlns:a16="http://schemas.microsoft.com/office/drawing/2014/main" id="{ACEFC63F-190E-4A8A-BD08-A83B7187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6585" y="671513"/>
            <a:ext cx="1111721" cy="10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77C2FC-29D2-4EFC-B452-92AD507BA3AB}"/>
              </a:ext>
            </a:extLst>
          </p:cNvPr>
          <p:cNvSpPr/>
          <p:nvPr/>
        </p:nvSpPr>
        <p:spPr>
          <a:xfrm>
            <a:off x="8879840" y="781010"/>
            <a:ext cx="29017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</a:rPr>
              <a:t>Deck available at markmcnees.com</a:t>
            </a:r>
          </a:p>
          <a:p>
            <a:pPr lvl="0"/>
            <a:r>
              <a:rPr lang="en-US" sz="2000" dirty="0">
                <a:solidFill>
                  <a:schemeClr val="bg1"/>
                </a:solidFill>
              </a:rPr>
              <a:t>mmcnees@fsu.edu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90239-4028-4189-A74E-D165748089CF}"/>
              </a:ext>
            </a:extLst>
          </p:cNvPr>
          <p:cNvSpPr txBox="1"/>
          <p:nvPr/>
        </p:nvSpPr>
        <p:spPr>
          <a:xfrm>
            <a:off x="8818926" y="3738115"/>
            <a:ext cx="23775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@</a:t>
            </a:r>
            <a:r>
              <a:rPr lang="en-US" sz="2800" dirty="0" err="1">
                <a:solidFill>
                  <a:schemeClr val="bg1"/>
                </a:solidFill>
              </a:rPr>
              <a:t>markmcnees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4BF237-4059-4CEB-BBA3-1308081CE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625" y="3371850"/>
            <a:ext cx="876300" cy="876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8EAA7-1837-4CF3-A52A-285D2515B1DB}"/>
              </a:ext>
            </a:extLst>
          </p:cNvPr>
          <p:cNvSpPr txBox="1"/>
          <p:nvPr/>
        </p:nvSpPr>
        <p:spPr>
          <a:xfrm>
            <a:off x="681136" y="2827176"/>
            <a:ext cx="6458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YourEntrepreneurshipCoach.com </a:t>
            </a:r>
          </a:p>
        </p:txBody>
      </p:sp>
    </p:spTree>
    <p:extLst>
      <p:ext uri="{BB962C8B-B14F-4D97-AF65-F5344CB8AC3E}">
        <p14:creationId xmlns:p14="http://schemas.microsoft.com/office/powerpoint/2010/main" val="48071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E459-C939-49B8-ADB5-FEADED4D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BDB24407-3117-4EDB-87CC-381473195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7120" y="1690688"/>
            <a:ext cx="4736147" cy="3589956"/>
          </a:xfrm>
        </p:spPr>
      </p:pic>
      <p:pic>
        <p:nvPicPr>
          <p:cNvPr id="4" name="Picture 3" descr="Www, Icon, Website, World, Web, Upload, Internet, Link">
            <a:extLst>
              <a:ext uri="{FF2B5EF4-FFF2-40B4-BE49-F238E27FC236}">
                <a16:creationId xmlns:a16="http://schemas.microsoft.com/office/drawing/2014/main" id="{474CFAA7-B55D-4AF4-B675-9EDB9AFD6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D49954-1A1F-45D4-A4DD-1E5B370E0E69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319973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ww, Icon, Website, World, Web, Upload, Internet, Link">
            <a:extLst>
              <a:ext uri="{FF2B5EF4-FFF2-40B4-BE49-F238E27FC236}">
                <a16:creationId xmlns:a16="http://schemas.microsoft.com/office/drawing/2014/main" id="{67AFCFA1-00D0-47D0-BE7F-7D8206374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8D58CE-B1B4-4E34-B53F-6F5318722EEE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  <p:pic>
        <p:nvPicPr>
          <p:cNvPr id="4" name="Picture 3" descr="A large building&#10;&#10;Description generated with very high confidence">
            <a:extLst>
              <a:ext uri="{FF2B5EF4-FFF2-40B4-BE49-F238E27FC236}">
                <a16:creationId xmlns:a16="http://schemas.microsoft.com/office/drawing/2014/main" id="{80AEB469-5292-41CD-98B3-73B826B38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1981200"/>
            <a:ext cx="4762500" cy="2895600"/>
          </a:xfrm>
          <a:prstGeom prst="rect">
            <a:avLst/>
          </a:prstGeom>
        </p:spPr>
      </p:pic>
      <p:pic>
        <p:nvPicPr>
          <p:cNvPr id="8" name="Picture 7" descr="A store in a brick building&#10;&#10;Description generated with very high confidence">
            <a:extLst>
              <a:ext uri="{FF2B5EF4-FFF2-40B4-BE49-F238E27FC236}">
                <a16:creationId xmlns:a16="http://schemas.microsoft.com/office/drawing/2014/main" id="{EFAC2C96-8972-46B1-9C56-C1BCACF1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0" y="114300"/>
            <a:ext cx="6350000" cy="4762500"/>
          </a:xfrm>
          <a:prstGeom prst="rect">
            <a:avLst/>
          </a:prstGeom>
        </p:spPr>
      </p:pic>
      <p:pic>
        <p:nvPicPr>
          <p:cNvPr id="10" name="Picture 9" descr="A sign in front of a building&#10;&#10;Description generated with very high confidence">
            <a:extLst>
              <a:ext uri="{FF2B5EF4-FFF2-40B4-BE49-F238E27FC236}">
                <a16:creationId xmlns:a16="http://schemas.microsoft.com/office/drawing/2014/main" id="{A1DEC2CA-A500-42DF-8FBD-BBF5DE673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60" y="976630"/>
            <a:ext cx="6350000" cy="4762500"/>
          </a:xfrm>
          <a:prstGeom prst="rect">
            <a:avLst/>
          </a:prstGeom>
        </p:spPr>
      </p:pic>
      <p:pic>
        <p:nvPicPr>
          <p:cNvPr id="13" name="Picture 12" descr="A close up of electronics&#10;&#10;Description generated with very high confidence">
            <a:extLst>
              <a:ext uri="{FF2B5EF4-FFF2-40B4-BE49-F238E27FC236}">
                <a16:creationId xmlns:a16="http://schemas.microsoft.com/office/drawing/2014/main" id="{B21B193A-09EC-4B43-9539-0EF6CD115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180" y="2191748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5A73-B6D0-48C3-A3FA-8498D0F6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:\Users\mrm\AppData\Local\Microsoft\Windows\INetCache\Content.Word\Adobe Spark.jpg">
            <a:extLst>
              <a:ext uri="{FF2B5EF4-FFF2-40B4-BE49-F238E27FC236}">
                <a16:creationId xmlns:a16="http://schemas.microsoft.com/office/drawing/2014/main" id="{90B4BA22-CD76-4428-82A8-21624DC2D64B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920" y="3794760"/>
            <a:ext cx="5130800" cy="13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17CBD4-04E8-4E25-927A-B4156FC2F855}"/>
              </a:ext>
            </a:extLst>
          </p:cNvPr>
          <p:cNvSpPr/>
          <p:nvPr/>
        </p:nvSpPr>
        <p:spPr>
          <a:xfrm>
            <a:off x="3870960" y="3977640"/>
            <a:ext cx="2103120" cy="1026160"/>
          </a:xfrm>
          <a:prstGeom prst="rect">
            <a:avLst/>
          </a:prstGeom>
          <a:solidFill>
            <a:srgbClr val="F23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, book&#10;&#10;Description generated with high confidence">
            <a:extLst>
              <a:ext uri="{FF2B5EF4-FFF2-40B4-BE49-F238E27FC236}">
                <a16:creationId xmlns:a16="http://schemas.microsoft.com/office/drawing/2014/main" id="{776EAE63-04D4-417B-8413-0993FC4D01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844" y="3838748"/>
            <a:ext cx="2029236" cy="130394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85FC65-0A8D-4167-92D8-72088FF3D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22B7E5-7F56-4444-A377-ADE174B1D50E}"/>
              </a:ext>
            </a:extLst>
          </p:cNvPr>
          <p:cNvSpPr/>
          <p:nvPr/>
        </p:nvSpPr>
        <p:spPr>
          <a:xfrm>
            <a:off x="3870960" y="3977640"/>
            <a:ext cx="2103120" cy="1026160"/>
          </a:xfrm>
          <a:prstGeom prst="rect">
            <a:avLst/>
          </a:prstGeom>
          <a:solidFill>
            <a:srgbClr val="F23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75A73-B6D0-48C3-A3FA-8498D0F6A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:\Users\mrm\AppData\Local\Microsoft\Windows\INetCache\Content.Word\Adobe Spark.jpg">
            <a:extLst>
              <a:ext uri="{FF2B5EF4-FFF2-40B4-BE49-F238E27FC236}">
                <a16:creationId xmlns:a16="http://schemas.microsoft.com/office/drawing/2014/main" id="{90B4BA22-CD76-4428-82A8-21624DC2D64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40274"/>
            <a:ext cx="10866120" cy="61165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F2AB01-432B-4414-BE57-7CB87257163D}"/>
              </a:ext>
            </a:extLst>
          </p:cNvPr>
          <p:cNvSpPr/>
          <p:nvPr/>
        </p:nvSpPr>
        <p:spPr>
          <a:xfrm>
            <a:off x="3870960" y="3977640"/>
            <a:ext cx="2103120" cy="1026160"/>
          </a:xfrm>
          <a:prstGeom prst="rect">
            <a:avLst/>
          </a:prstGeom>
          <a:solidFill>
            <a:srgbClr val="F23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59FAA5-CA89-464A-BD2A-EB4DF5917C3A}"/>
              </a:ext>
            </a:extLst>
          </p:cNvPr>
          <p:cNvSpPr/>
          <p:nvPr/>
        </p:nvSpPr>
        <p:spPr>
          <a:xfrm>
            <a:off x="3901440" y="2575706"/>
            <a:ext cx="3876040" cy="3830320"/>
          </a:xfrm>
          <a:prstGeom prst="ellipse">
            <a:avLst/>
          </a:prstGeom>
          <a:solidFill>
            <a:srgbClr val="AA14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Content Placeholder 7" descr="A sign on the side of a building&#10;&#10;Description generated with high confidence">
            <a:extLst>
              <a:ext uri="{FF2B5EF4-FFF2-40B4-BE49-F238E27FC236}">
                <a16:creationId xmlns:a16="http://schemas.microsoft.com/office/drawing/2014/main" id="{CEDCB69E-794C-4A0B-870F-25BBD4F7F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33" y="3204647"/>
            <a:ext cx="2479093" cy="2476672"/>
          </a:xfrm>
        </p:spPr>
      </p:pic>
    </p:spTree>
    <p:extLst>
      <p:ext uri="{BB962C8B-B14F-4D97-AF65-F5344CB8AC3E}">
        <p14:creationId xmlns:p14="http://schemas.microsoft.com/office/powerpoint/2010/main" val="29936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883A5-408F-4CBF-B923-BAAD787E2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789" y="448532"/>
            <a:ext cx="4473388" cy="2572574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 happened?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Www, Icon, Website, World, Web, Upload, Internet, Link">
            <a:extLst>
              <a:ext uri="{FF2B5EF4-FFF2-40B4-BE49-F238E27FC236}">
                <a16:creationId xmlns:a16="http://schemas.microsoft.com/office/drawing/2014/main" id="{AAEA7737-8FED-42C3-BCD1-6D273FDD6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245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248" y="5972562"/>
            <a:ext cx="582106" cy="5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C2A41-7C32-41B1-9AAA-91D5C3887408}"/>
              </a:ext>
            </a:extLst>
          </p:cNvPr>
          <p:cNvSpPr/>
          <p:nvPr/>
        </p:nvSpPr>
        <p:spPr>
          <a:xfrm>
            <a:off x="946354" y="5932583"/>
            <a:ext cx="2581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@</a:t>
            </a:r>
            <a:r>
              <a:rPr lang="en-US" sz="1200" dirty="0" err="1">
                <a:solidFill>
                  <a:schemeClr val="bg1"/>
                </a:solidFill>
              </a:rPr>
              <a:t>markmcnees</a:t>
            </a:r>
            <a:endParaRPr lang="en-US" sz="1200" dirty="0">
              <a:solidFill>
                <a:schemeClr val="bg1"/>
              </a:solidFill>
            </a:endParaRP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markmcnees.com</a:t>
            </a:r>
          </a:p>
          <a:p>
            <a:pPr lvl="0"/>
            <a:r>
              <a:rPr lang="en-US" sz="1200" dirty="0">
                <a:solidFill>
                  <a:schemeClr val="bg1"/>
                </a:solidFill>
              </a:rPr>
              <a:t>mmcnees@fsu.edu</a:t>
            </a:r>
          </a:p>
        </p:txBody>
      </p:sp>
    </p:spTree>
    <p:extLst>
      <p:ext uri="{BB962C8B-B14F-4D97-AF65-F5344CB8AC3E}">
        <p14:creationId xmlns:p14="http://schemas.microsoft.com/office/powerpoint/2010/main" val="98934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D03034F623364EA9ACA3B61BC996CC" ma:contentTypeVersion="13" ma:contentTypeDescription="Create a new document." ma:contentTypeScope="" ma:versionID="7b332608998584fa9bb537fe784a3fcd">
  <xsd:schema xmlns:xsd="http://www.w3.org/2001/XMLSchema" xmlns:xs="http://www.w3.org/2001/XMLSchema" xmlns:p="http://schemas.microsoft.com/office/2006/metadata/properties" xmlns:ns3="972831c3-3f48-4040-bf93-e7ae3a2c1c55" xmlns:ns4="fb3769bf-d10e-40ec-a27e-51316d24c0ca" targetNamespace="http://schemas.microsoft.com/office/2006/metadata/properties" ma:root="true" ma:fieldsID="01dc95ac67380d5b57deb17cc3d6095f" ns3:_="" ns4:_="">
    <xsd:import namespace="972831c3-3f48-4040-bf93-e7ae3a2c1c55"/>
    <xsd:import namespace="fb3769bf-d10e-40ec-a27e-51316d24c0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831c3-3f48-4040-bf93-e7ae3a2c1c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769bf-d10e-40ec-a27e-51316d24c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47AF83-36AB-49CB-98E7-963B2A6B27DA}">
  <ds:schemaRefs>
    <ds:schemaRef ds:uri="fb3769bf-d10e-40ec-a27e-51316d24c0ca"/>
    <ds:schemaRef ds:uri="972831c3-3f48-4040-bf93-e7ae3a2c1c55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CC5DC2-DF90-421B-9B59-4EC17B1E50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2831c3-3f48-4040-bf93-e7ae3a2c1c55"/>
    <ds:schemaRef ds:uri="fb3769bf-d10e-40ec-a27e-51316d24c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76AA50-48E0-4DD6-94CE-58A1750655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701</Words>
  <Application>Microsoft Macintosh PowerPoint</Application>
  <PresentationFormat>Widescreen</PresentationFormat>
  <Paragraphs>147</Paragraphs>
  <Slides>47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McFont</vt:lpstr>
      <vt:lpstr>proxima-nova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happened?</vt:lpstr>
      <vt:lpstr>Every revolution has winners and losers...</vt:lpstr>
      <vt:lpstr>…those who are willing to evolve, historically are the winners.</vt:lpstr>
      <vt:lpstr>The Tale of Netflix and Blockbuster</vt:lpstr>
      <vt:lpstr>PowerPoint Presentation</vt:lpstr>
      <vt:lpstr>Perfecting the Past</vt:lpstr>
      <vt:lpstr>Innovate today  to compete tomorrow.</vt:lpstr>
      <vt:lpstr>Four Economic  Revolutions</vt:lpstr>
      <vt:lpstr>Economic Revolutions</vt:lpstr>
      <vt:lpstr>Economic Revolutions</vt:lpstr>
      <vt:lpstr>Economic Revolutions</vt:lpstr>
      <vt:lpstr>PowerPoint Presentation</vt:lpstr>
      <vt:lpstr>Maslow’s Hierarchy of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difference?</vt:lpstr>
      <vt:lpstr>PowerPoint Presentation</vt:lpstr>
      <vt:lpstr>PowerPoint Presentation</vt:lpstr>
      <vt:lpstr>PowerPoint Presentation</vt:lpstr>
      <vt:lpstr>Developing a triple bottom line is the best way to grow your financial bottom line in the future…</vt:lpstr>
      <vt:lpstr>…and if you are not evolving, I can guarantee you that there are entrepreneurs who are.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McNees</dc:creator>
  <cp:lastModifiedBy>Kaitlin Simpson</cp:lastModifiedBy>
  <cp:revision>3</cp:revision>
  <dcterms:created xsi:type="dcterms:W3CDTF">2021-01-10T17:43:16Z</dcterms:created>
  <dcterms:modified xsi:type="dcterms:W3CDTF">2021-10-14T13:21:23Z</dcterms:modified>
</cp:coreProperties>
</file>